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331" r:id="rId3"/>
    <p:sldId id="332" r:id="rId4"/>
    <p:sldId id="346" r:id="rId5"/>
    <p:sldId id="348" r:id="rId6"/>
    <p:sldId id="288" r:id="rId7"/>
    <p:sldId id="296" r:id="rId8"/>
    <p:sldId id="34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0"/>
    <p:restoredTop sz="80781"/>
  </p:normalViewPr>
  <p:slideViewPr>
    <p:cSldViewPr snapToGrid="0" snapToObjects="1">
      <p:cViewPr varScale="1">
        <p:scale>
          <a:sx n="88" d="100"/>
          <a:sy n="8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132F4-1C9D-DC4E-B9A3-646678B6F100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FCC2E-8949-5840-9777-8C0979CF1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14B-D243-4FC3-8BB8-8B849A4066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1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14B-D243-4FC3-8BB8-8B849A4066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38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4CCD3-41AB-47F4-B126-71A1E73F173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4CCD3-41AB-47F4-B126-71A1E73F173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21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7BFE2-6845-8B4E-BA67-6149793453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4CCD3-41AB-47F4-B126-71A1E73F17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4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FCC2E-8949-5840-9777-8C0979CF11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14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3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672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6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8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8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3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0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1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B391B-F69D-A648-8767-758CD956CCAD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F3657F-7369-AE4D-92CB-5C162491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blog.soton.ac.uk/comp6044/2010/11/29/blog-post-6-classical-criminology/" TargetMode="External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6Z2iRAIa2Vo&amp;t=64s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A751-097A-7D4D-948C-63E71A71D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091" y="638555"/>
            <a:ext cx="7766936" cy="1646302"/>
          </a:xfrm>
        </p:spPr>
        <p:txBody>
          <a:bodyPr/>
          <a:lstStyle/>
          <a:p>
            <a:pPr algn="ctr"/>
            <a:r>
              <a:rPr lang="en-US" sz="4000" dirty="0"/>
              <a:t>Why Do People Commit Crime?: An Introduction to Classical Criminology &amp; Rational Choice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CDD64-C1AA-8944-87A5-722EC488D842}"/>
              </a:ext>
            </a:extLst>
          </p:cNvPr>
          <p:cNvSpPr txBox="1"/>
          <p:nvPr/>
        </p:nvSpPr>
        <p:spPr>
          <a:xfrm>
            <a:off x="2190135" y="6012089"/>
            <a:ext cx="603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 Gemma Morgan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Swansea University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4E7097-7475-6045-9D71-1C2828118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F464A-3906-244D-B302-F0D141E05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234" y="2722749"/>
            <a:ext cx="3778649" cy="25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21"/>
    </mc:Choice>
    <mc:Fallback>
      <p:transition spd="slow" advTm="3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What is theory?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03513" y="980728"/>
            <a:ext cx="7121587" cy="5039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A theory is the framework used to explain observations and make future predictions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94" y="2060848"/>
            <a:ext cx="3024336" cy="4453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43" y="2127527"/>
            <a:ext cx="3096056" cy="43204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0F4BEC-AA86-814C-AD6F-68FD32650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1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10"/>
    </mc:Choice>
    <mc:Fallback>
      <p:transition spd="slow" advTm="14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816638"/>
            <a:ext cx="3100885" cy="5224724"/>
          </a:xfrm>
        </p:spPr>
        <p:txBody>
          <a:bodyPr anchor="ctr">
            <a:normAutofit/>
          </a:bodyPr>
          <a:lstStyle/>
          <a:p>
            <a:r>
              <a:rPr lang="en-GB" sz="2800" dirty="0"/>
              <a:t>What questions does Criminological  ‘theory’ try to answer?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966" y="518058"/>
            <a:ext cx="4308182" cy="556469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GB" dirty="0" err="1"/>
              <a:t>Croall</a:t>
            </a:r>
            <a:r>
              <a:rPr lang="en-GB" dirty="0"/>
              <a:t> (2011) suggests:</a:t>
            </a:r>
          </a:p>
          <a:p>
            <a:r>
              <a:rPr lang="en-GB" dirty="0"/>
              <a:t>What makes people commit crime?</a:t>
            </a:r>
          </a:p>
          <a:p>
            <a:r>
              <a:rPr lang="en-GB" dirty="0"/>
              <a:t>Are people free to choose their actions?</a:t>
            </a:r>
          </a:p>
          <a:p>
            <a:r>
              <a:rPr lang="en-GB" dirty="0"/>
              <a:t>Or are our choices determined by biological, psychological or social factors?</a:t>
            </a:r>
          </a:p>
          <a:p>
            <a:r>
              <a:rPr lang="en-GB" dirty="0"/>
              <a:t>Are offenders different from non-offenders?</a:t>
            </a:r>
          </a:p>
          <a:p>
            <a:r>
              <a:rPr lang="en-GB" dirty="0"/>
              <a:t>Or is crime ‘normal’?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A7A974-C53A-0F48-A819-34C684F92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81"/>
    </mc:Choice>
    <mc:Fallback>
      <p:transition spd="slow" advTm="10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599" y="104535"/>
            <a:ext cx="6347713" cy="1091208"/>
          </a:xfrm>
        </p:spPr>
        <p:txBody>
          <a:bodyPr/>
          <a:lstStyle/>
          <a:p>
            <a:pPr algn="ctr"/>
            <a:r>
              <a:rPr lang="en-US" dirty="0"/>
              <a:t>Classical Theory: The Basics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370" y="1002389"/>
            <a:ext cx="9005544" cy="4484571"/>
          </a:xfrm>
        </p:spPr>
        <p:txBody>
          <a:bodyPr/>
          <a:lstStyle/>
          <a:p>
            <a:r>
              <a:rPr lang="en-GB" dirty="0"/>
              <a:t>People have free will and make rational choices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Human beings are motivated to maximise pleasure and their actions are determined by weighing up the benefits and costs</a:t>
            </a:r>
          </a:p>
          <a:p>
            <a:endParaRPr lang="en-GB" dirty="0"/>
          </a:p>
          <a:p>
            <a:r>
              <a:rPr lang="en-GB" dirty="0"/>
              <a:t>Cost/benefit analysis 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D9928-0957-824E-B7FA-1C843679D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121" y="3244674"/>
            <a:ext cx="4050083" cy="26853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120F6-7552-6E48-AF28-641A6F12B19F}"/>
              </a:ext>
            </a:extLst>
          </p:cNvPr>
          <p:cNvSpPr/>
          <p:nvPr/>
        </p:nvSpPr>
        <p:spPr>
          <a:xfrm>
            <a:off x="559370" y="6051034"/>
            <a:ext cx="943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https://blog.soton.ac.uk/comp6044/2010/11/29/blog-post-6-classical-criminology/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D45511-E1C3-A840-AC80-4615EF09B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964" y="130622"/>
            <a:ext cx="6465912" cy="149817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Rational Choice, Jaywalking And Fare Evasion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628800"/>
            <a:ext cx="7056784" cy="43189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800" dirty="0"/>
              <a:t>While you watch this short video on </a:t>
            </a:r>
            <a:r>
              <a:rPr lang="en-GB" sz="2800" dirty="0" err="1"/>
              <a:t>Youtube</a:t>
            </a:r>
            <a:r>
              <a:rPr lang="en-GB" sz="2800" dirty="0"/>
              <a:t>, think about the following questions: </a:t>
            </a:r>
          </a:p>
          <a:p>
            <a:pPr marL="0" indent="0" algn="just">
              <a:buNone/>
            </a:pP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Can all the choices made by the people shown in the video be described as rational?  If not, why not?</a:t>
            </a:r>
          </a:p>
          <a:p>
            <a:pPr marL="0" indent="0" algn="ctr">
              <a:buNone/>
            </a:pPr>
            <a:r>
              <a:rPr lang="en-GB" sz="2800" dirty="0">
                <a:hlinkClick r:id="rId5"/>
              </a:rPr>
              <a:t>https://www.youtube.com/watch?v=6Z2iRAIa2Vo&amp;t=64s</a:t>
            </a:r>
            <a:r>
              <a:rPr lang="en-GB" sz="2800" dirty="0"/>
              <a:t> </a:t>
            </a:r>
            <a:endParaRPr lang="en-GB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B3F6BF-577E-734D-A957-0E7A1E40A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88"/>
    </mc:Choice>
    <mc:Fallback>
      <p:transition spd="slow" advTm="14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7880135-08A2-154A-95B2-1B866C9F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345168"/>
            <a:ext cx="8596668" cy="1320800"/>
          </a:xfrm>
        </p:spPr>
        <p:txBody>
          <a:bodyPr/>
          <a:lstStyle/>
          <a:p>
            <a:pPr algn="ctr"/>
            <a:r>
              <a:rPr lang="en-GB" altLang="en-US" dirty="0"/>
              <a:t>The London Riots and Rational Choice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D6D9EEC9-A565-ED4F-8C13-41848C7F7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97" y="2228056"/>
            <a:ext cx="2598203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997E4765-6A8C-4C47-B2F9-76AC8666F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96" y="4548188"/>
            <a:ext cx="2598204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877F743-0465-5447-9084-62C2DABDD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97" y="0"/>
            <a:ext cx="258921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09750B-C87D-3645-ADE5-D4AC008C0224}"/>
              </a:ext>
            </a:extLst>
          </p:cNvPr>
          <p:cNvSpPr/>
          <p:nvPr/>
        </p:nvSpPr>
        <p:spPr>
          <a:xfrm>
            <a:off x="2018693" y="4583666"/>
            <a:ext cx="5793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=Jg1c6ZY5jFc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0B752-C65F-6743-A953-5CC3D3431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7" y="1481138"/>
            <a:ext cx="7910284" cy="44697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/>
              <a:t>While you watch this short video on </a:t>
            </a:r>
            <a:r>
              <a:rPr lang="en-GB" sz="2400" dirty="0" err="1"/>
              <a:t>Youtube</a:t>
            </a:r>
            <a:r>
              <a:rPr lang="en-GB" sz="2400" dirty="0"/>
              <a:t>, think about the following questions:</a:t>
            </a:r>
            <a:endParaRPr lang="en-US" sz="2400" dirty="0"/>
          </a:p>
          <a:p>
            <a:pPr algn="just"/>
            <a:r>
              <a:rPr lang="en-US" sz="2400" dirty="0"/>
              <a:t>Can the looting of the young people during the London Riots be described as a rational choice?</a:t>
            </a:r>
          </a:p>
          <a:p>
            <a:pPr algn="just"/>
            <a:r>
              <a:rPr lang="en-US" sz="2400" dirty="0"/>
              <a:t>What other factors may have affected the young peoples’ decision to loot?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847A56-CF98-FE46-83C6-088BBDF48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41"/>
    </mc:Choice>
    <mc:Fallback>
      <p:transition spd="slow" advTm="14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7714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Assessing Rational Choice: Limited/bounded rationality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1479"/>
            <a:ext cx="8596668" cy="39779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Decisions are influenced by individuals perception of the opportunity</a:t>
            </a:r>
          </a:p>
          <a:p>
            <a:r>
              <a:rPr lang="en-GB" dirty="0"/>
              <a:t>Past experiences affect decision making and information may be inaccurate</a:t>
            </a:r>
          </a:p>
          <a:p>
            <a:r>
              <a:rPr lang="en-GB" dirty="0"/>
              <a:t>Drugs and alcohol may also have an effect</a:t>
            </a:r>
          </a:p>
          <a:p>
            <a:r>
              <a:rPr lang="en-GB" dirty="0"/>
              <a:t>Thus rationality is ‘bounded’ or ‘limited’</a:t>
            </a:r>
          </a:p>
          <a:p>
            <a:r>
              <a:rPr lang="en-GB" dirty="0"/>
              <a:t>This is a modified form of classicism: “individuals make choices in pursuit of their interests, yet the choices available to individuals, as well as their ability to assess them accurately, may be limited” (</a:t>
            </a:r>
            <a:r>
              <a:rPr lang="en-GB" dirty="0" err="1"/>
              <a:t>Tillyer</a:t>
            </a:r>
            <a:r>
              <a:rPr lang="en-GB" dirty="0"/>
              <a:t>, 2011:147).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9458EA-7284-8B49-B8ED-BA9FF4367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23C69-51E6-FF4C-BA6B-CB598FE36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10" y="4807009"/>
            <a:ext cx="2873156" cy="205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812A0-FD55-6548-8C20-351DA904A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171" y="4807009"/>
            <a:ext cx="2699031" cy="2050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ABB45-5037-0142-A9CC-A94D816AED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266" y="4818742"/>
            <a:ext cx="3035905" cy="20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79"/>
    </mc:Choice>
    <mc:Fallback>
      <p:transition spd="slow" advTm="15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DFB0-0ABA-0D4F-9008-66027835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50" y="457329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Summary: Beyond Classical Criminology and Rational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6A938-476F-8D49-A820-36283BC7A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50" y="2034908"/>
            <a:ext cx="8596668" cy="3880773"/>
          </a:xfrm>
        </p:spPr>
        <p:txBody>
          <a:bodyPr/>
          <a:lstStyle/>
          <a:p>
            <a:pPr algn="ctr"/>
            <a:r>
              <a:rPr lang="en-US" dirty="0"/>
              <a:t>What other factors can be attributed to explaining why people commit crimes?</a:t>
            </a:r>
          </a:p>
          <a:p>
            <a:pPr algn="ctr"/>
            <a:r>
              <a:rPr lang="en-US" dirty="0"/>
              <a:t>Do they these other factors explain all types of offending?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8D0AF2-0233-594C-BC68-7CDB38A64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8CBC5-B3A0-B941-9939-1E2AC54AA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43925"/>
            <a:ext cx="3169423" cy="2109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49682A-70CB-4B48-925C-7DDFAF648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27" y="4698396"/>
            <a:ext cx="3521627" cy="2159604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E739615-661E-1E49-A061-B88FB254E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362" y="4764099"/>
            <a:ext cx="2884444" cy="2068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BDB23-2F6A-2F42-A1D4-55D3AA2A7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118" y="4723753"/>
            <a:ext cx="3131664" cy="21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7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47"/>
    </mc:Choice>
    <mc:Fallback>
      <p:transition spd="slow" advTm="8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{7A0B409A-3FFB-7A46-8C82-A0C28889E583}tf10001060</Template>
  <TotalTime>152</TotalTime>
  <Words>398</Words>
  <Application>Microsoft Macintosh PowerPoint</Application>
  <PresentationFormat>Widescreen</PresentationFormat>
  <Paragraphs>48</Paragraphs>
  <Slides>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Why Do People Commit Crime?: An Introduction to Classical Criminology &amp; Rational Choice  </vt:lpstr>
      <vt:lpstr>What is theory?</vt:lpstr>
      <vt:lpstr>What questions does Criminological  ‘theory’ try to answer?</vt:lpstr>
      <vt:lpstr>Classical Theory: The Basics </vt:lpstr>
      <vt:lpstr>Rational Choice, Jaywalking And Fare Evasion</vt:lpstr>
      <vt:lpstr>The London Riots and Rational Choice</vt:lpstr>
      <vt:lpstr>Assessing Rational Choice: Limited/bounded rationality</vt:lpstr>
      <vt:lpstr>Summary: Beyond Classical Criminology and Rational Choice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People Commit Crimes?</dc:title>
  <dc:creator>Morgan G.H.</dc:creator>
  <cp:lastModifiedBy>Morgan G.H.</cp:lastModifiedBy>
  <cp:revision>14</cp:revision>
  <dcterms:created xsi:type="dcterms:W3CDTF">2020-04-27T10:27:02Z</dcterms:created>
  <dcterms:modified xsi:type="dcterms:W3CDTF">2020-04-27T13:01:31Z</dcterms:modified>
</cp:coreProperties>
</file>