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82" r:id="rId3"/>
    <p:sldId id="262" r:id="rId4"/>
    <p:sldId id="276" r:id="rId5"/>
    <p:sldId id="275" r:id="rId6"/>
    <p:sldId id="287" r:id="rId7"/>
    <p:sldId id="283" r:id="rId8"/>
    <p:sldId id="284" r:id="rId9"/>
    <p:sldId id="270" r:id="rId10"/>
    <p:sldId id="272" r:id="rId11"/>
    <p:sldId id="271" r:id="rId12"/>
    <p:sldId id="285" r:id="rId13"/>
    <p:sldId id="288" r:id="rId14"/>
    <p:sldId id="290" r:id="rId15"/>
    <p:sldId id="286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2CB20E-47EA-4292-A66D-C19DB3B8180D}">
          <p14:sldIdLst>
            <p14:sldId id="260"/>
            <p14:sldId id="282"/>
            <p14:sldId id="262"/>
            <p14:sldId id="276"/>
            <p14:sldId id="275"/>
            <p14:sldId id="287"/>
            <p14:sldId id="283"/>
            <p14:sldId id="284"/>
            <p14:sldId id="270"/>
            <p14:sldId id="272"/>
            <p14:sldId id="271"/>
            <p14:sldId id="285"/>
            <p14:sldId id="288"/>
            <p14:sldId id="290"/>
            <p14:sldId id="286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3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7E0935-14B1-492B-BF85-5A61B6CDD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3BE681-0D9B-4074-AE91-DFA15E2B1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66865"/>
            <a:ext cx="9448800" cy="1325565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Tug of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94444-B27A-420C-B09A-2B8088140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368014"/>
            <a:ext cx="9448800" cy="1006282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Ashton Kingdon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Southampton </a:t>
            </a:r>
          </a:p>
        </p:txBody>
      </p:sp>
    </p:spTree>
    <p:extLst>
      <p:ext uri="{BB962C8B-B14F-4D97-AF65-F5344CB8AC3E}">
        <p14:creationId xmlns:p14="http://schemas.microsoft.com/office/powerpoint/2010/main" val="327968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ire&#10;&#10;Description automatically generated">
            <a:extLst>
              <a:ext uri="{FF2B5EF4-FFF2-40B4-BE49-F238E27FC236}">
                <a16:creationId xmlns:a16="http://schemas.microsoft.com/office/drawing/2014/main" id="{66ACFC8F-0DA1-4490-89DC-151CE696B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50279" cy="337002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5BCF6924-6A38-4812-978B-E69695A7E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" y="3527730"/>
            <a:ext cx="6050279" cy="33832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Rectangle 2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270F178-C437-400A-9E76-9C9605E53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721" y="-1"/>
            <a:ext cx="6035040" cy="685799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9487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A1A2DF-8FC7-4598-8EE0-171B0E4B8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2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A1C8-8E35-496E-8D11-826F1EDA4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6650" y="1063487"/>
            <a:ext cx="4651557" cy="2633870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ctr"/>
            <a:r>
              <a:rPr lang="en-GB" sz="4000" dirty="0"/>
              <a:t> the radicalisation rabbit hole </a:t>
            </a:r>
          </a:p>
        </p:txBody>
      </p:sp>
      <p:pic>
        <p:nvPicPr>
          <p:cNvPr id="5" name="Picture 4" descr="A picture containing queen&#10;&#10;Description automatically generated">
            <a:extLst>
              <a:ext uri="{FF2B5EF4-FFF2-40B4-BE49-F238E27FC236}">
                <a16:creationId xmlns:a16="http://schemas.microsoft.com/office/drawing/2014/main" id="{C7462EE9-2C98-4AD9-B2B4-06F595498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649" r="13160"/>
          <a:stretch/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6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DAFD1D-93BE-4DFA-BBE6-0654A0A2D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7E01DF-E225-4E8E-B494-7DBC9261977E}"/>
              </a:ext>
            </a:extLst>
          </p:cNvPr>
          <p:cNvSpPr txBox="1"/>
          <p:nvPr/>
        </p:nvSpPr>
        <p:spPr>
          <a:xfrm>
            <a:off x="1033670" y="2107096"/>
            <a:ext cx="506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A0D739-384C-4DA4-8292-71991A8B89E6}"/>
              </a:ext>
            </a:extLst>
          </p:cNvPr>
          <p:cNvSpPr txBox="1"/>
          <p:nvPr/>
        </p:nvSpPr>
        <p:spPr>
          <a:xfrm>
            <a:off x="192157" y="1284707"/>
            <a:ext cx="674535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is the Fuel for Machine Learning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Most machines/algorithms are not inherently biased or unethical, but the data and training they are given can make them that way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 algorithms will only ever be as good as the data we put in them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 we really hold intelligent machines accountable for radicalisation?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9C0F8-3CFB-41BE-9D72-68A676F92B68}"/>
              </a:ext>
            </a:extLst>
          </p:cNvPr>
          <p:cNvSpPr txBox="1"/>
          <p:nvPr/>
        </p:nvSpPr>
        <p:spPr>
          <a:xfrm>
            <a:off x="1384852" y="291917"/>
            <a:ext cx="282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Key Points  </a:t>
            </a:r>
          </a:p>
        </p:txBody>
      </p:sp>
    </p:spTree>
    <p:extLst>
      <p:ext uri="{BB962C8B-B14F-4D97-AF65-F5344CB8AC3E}">
        <p14:creationId xmlns:p14="http://schemas.microsoft.com/office/powerpoint/2010/main" val="13469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DAFD1D-93BE-4DFA-BBE6-0654A0A2D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7E01DF-E225-4E8E-B494-7DBC9261977E}"/>
              </a:ext>
            </a:extLst>
          </p:cNvPr>
          <p:cNvSpPr txBox="1"/>
          <p:nvPr/>
        </p:nvSpPr>
        <p:spPr>
          <a:xfrm>
            <a:off x="1033670" y="2107096"/>
            <a:ext cx="506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A0D739-384C-4DA4-8292-71991A8B89E6}"/>
              </a:ext>
            </a:extLst>
          </p:cNvPr>
          <p:cNvSpPr txBox="1"/>
          <p:nvPr/>
        </p:nvSpPr>
        <p:spPr>
          <a:xfrm>
            <a:off x="364434" y="1948070"/>
            <a:ext cx="67453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For AI to prosper it must be EXPLAINABLE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AI will always be embedded within a socio-technical context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In order to successfully counter extremism we need the best of human intelligence and the best of machine intelligence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9C0F8-3CFB-41BE-9D72-68A676F92B68}"/>
              </a:ext>
            </a:extLst>
          </p:cNvPr>
          <p:cNvSpPr txBox="1"/>
          <p:nvPr/>
        </p:nvSpPr>
        <p:spPr>
          <a:xfrm>
            <a:off x="1384852" y="291917"/>
            <a:ext cx="282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Key Points  </a:t>
            </a:r>
          </a:p>
        </p:txBody>
      </p:sp>
    </p:spTree>
    <p:extLst>
      <p:ext uri="{BB962C8B-B14F-4D97-AF65-F5344CB8AC3E}">
        <p14:creationId xmlns:p14="http://schemas.microsoft.com/office/powerpoint/2010/main" val="289745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4" name="Picture 15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4EC209-C746-4EBC-94CC-474631EEA2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t="1922" b="13808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5865DEA-4F8D-4050-8EA1-1BC4F938AE4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68469" y="2865791"/>
            <a:ext cx="10440572" cy="11264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Augmented intelligence </a:t>
            </a:r>
          </a:p>
        </p:txBody>
      </p:sp>
    </p:spTree>
    <p:extLst>
      <p:ext uri="{BB962C8B-B14F-4D97-AF65-F5344CB8AC3E}">
        <p14:creationId xmlns:p14="http://schemas.microsoft.com/office/powerpoint/2010/main" val="322116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603E7DB6-6640-4C29-A0C7-4D5942548C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6216" r="450"/>
          <a:stretch/>
        </p:blipFill>
        <p:spPr>
          <a:xfrm>
            <a:off x="0" y="45662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9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D656D4-BF62-4DB4-BC9A-A2B77AA6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3629" y="1462611"/>
            <a:ext cx="3031524" cy="2102224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ctr"/>
            <a:r>
              <a:rPr lang="en-GB" sz="4400" dirty="0"/>
              <a:t>Beneath the echo chamber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DBA1A-EE65-4BDB-96E9-5C1453A76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48" r="2" b="1266"/>
          <a:stretch/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1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6252B3A-05BB-4748-B9EA-C30988E39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2D4898C-A068-4B87-A361-EB22D0314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324"/>
          <a:stretch/>
        </p:blipFill>
        <p:spPr>
          <a:xfrm>
            <a:off x="643469" y="643465"/>
            <a:ext cx="4332561" cy="3928534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0AFED52-2600-4804-AD20-A48030C50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643467"/>
            <a:ext cx="6250771" cy="132333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5A894E-F0CA-4F85-A8E2-446D1F62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4891194"/>
            <a:ext cx="4332561" cy="132333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D932397-1B20-4E80-9325-793895FF10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23" b="511"/>
          <a:stretch/>
        </p:blipFill>
        <p:spPr>
          <a:xfrm>
            <a:off x="5297761" y="2286001"/>
            <a:ext cx="6250770" cy="3928533"/>
          </a:xfrm>
          <a:prstGeom prst="rect">
            <a:avLst/>
          </a:prstGeom>
          <a:ln w="31750" cap="sq">
            <a:noFill/>
            <a:miter lim="800000"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3F038D-9906-4581-B5FE-1DAFB6A3DB2C}"/>
              </a:ext>
            </a:extLst>
          </p:cNvPr>
          <p:cNvSpPr txBox="1"/>
          <p:nvPr/>
        </p:nvSpPr>
        <p:spPr>
          <a:xfrm>
            <a:off x="6640241" y="1074303"/>
            <a:ext cx="43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Atomwaffen Division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5FD6F-D4CA-4AC5-9DCD-98DBE11CCE3F}"/>
              </a:ext>
            </a:extLst>
          </p:cNvPr>
          <p:cNvSpPr txBox="1"/>
          <p:nvPr/>
        </p:nvSpPr>
        <p:spPr>
          <a:xfrm>
            <a:off x="1484529" y="5322030"/>
            <a:ext cx="302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Redneck Revolt </a:t>
            </a:r>
          </a:p>
        </p:txBody>
      </p:sp>
    </p:spTree>
    <p:extLst>
      <p:ext uri="{BB962C8B-B14F-4D97-AF65-F5344CB8AC3E}">
        <p14:creationId xmlns:p14="http://schemas.microsoft.com/office/powerpoint/2010/main" val="322259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uniform&#10;&#10;Description automatically generated">
            <a:extLst>
              <a:ext uri="{FF2B5EF4-FFF2-40B4-BE49-F238E27FC236}">
                <a16:creationId xmlns:a16="http://schemas.microsoft.com/office/drawing/2014/main" id="{2229E832-31FD-4AF5-A693-672EA4D5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" r="-6" b="-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EE23EAD-2B2E-420E-BC16-5FFD46821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5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6CC55B-5B90-4328-9423-E29438FB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14A888B-4F88-44CA-8718-3DADF7A60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61125" y="1814717"/>
            <a:ext cx="6052186" cy="3419276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pic>
        <p:nvPicPr>
          <p:cNvPr id="2" name="Picture 1" descr="A group of people in uniform&#10;&#10;Description automatically generated">
            <a:extLst>
              <a:ext uri="{FF2B5EF4-FFF2-40B4-BE49-F238E27FC236}">
                <a16:creationId xmlns:a16="http://schemas.microsoft.com/office/drawing/2014/main" id="{9167E0DF-337F-443B-8B6F-4677ECCDAD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" r="-6" b="-6"/>
          <a:stretch/>
        </p:blipFill>
        <p:spPr>
          <a:xfrm>
            <a:off x="6052166" y="1814732"/>
            <a:ext cx="6052187" cy="3419261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42258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:a16="http://schemas.microsoft.com/office/drawing/2014/main" id="{A5CE956E-F4AA-46A6-8D1F-B12F5AF1A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FCDA7441-745D-41BE-88FD-828DFE98E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03825"/>
            <a:ext cx="11993217" cy="82703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</a:rPr>
              <a:t>The Kalashnikov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D333BF-078F-4A66-9CB8-1CC2271CD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25" name="Rounded Rectangle 6">
            <a:extLst>
              <a:ext uri="{FF2B5EF4-FFF2-40B4-BE49-F238E27FC236}">
                <a16:creationId xmlns:a16="http://schemas.microsoft.com/office/drawing/2014/main" id="{19ED8E82-0B36-42E7-BF1F-DECC51AE4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27" y="712832"/>
            <a:ext cx="10820290" cy="347816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gun&#10;&#10;Description automatically generated">
            <a:extLst>
              <a:ext uri="{FF2B5EF4-FFF2-40B4-BE49-F238E27FC236}">
                <a16:creationId xmlns:a16="http://schemas.microsoft.com/office/drawing/2014/main" id="{46CDF763-2731-4D9B-B3C1-5DB3F0002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21" y="1197851"/>
            <a:ext cx="8723902" cy="25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7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CE956E-F4AA-46A6-8D1F-B12F5AF1A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5220D6-85D3-4A4C-A55D-96ACC8619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826" y="4758492"/>
            <a:ext cx="10820400" cy="901657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The ar-15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D333BF-078F-4A66-9CB8-1CC2271CD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6" name="Rounded Rectangle 6">
            <a:extLst>
              <a:ext uri="{FF2B5EF4-FFF2-40B4-BE49-F238E27FC236}">
                <a16:creationId xmlns:a16="http://schemas.microsoft.com/office/drawing/2014/main" id="{19ED8E82-0B36-42E7-BF1F-DECC51AE4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727" y="712832"/>
            <a:ext cx="10820290" cy="347816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gun&#10;&#10;Description automatically generated">
            <a:extLst>
              <a:ext uri="{FF2B5EF4-FFF2-40B4-BE49-F238E27FC236}">
                <a16:creationId xmlns:a16="http://schemas.microsoft.com/office/drawing/2014/main" id="{C9505E85-1091-411D-B5EF-B0E30F3BE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113" y="1072065"/>
            <a:ext cx="7964557" cy="27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7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group of people walking down the street&#10;&#10;Description generated with very high confidence">
            <a:extLst>
              <a:ext uri="{FF2B5EF4-FFF2-40B4-BE49-F238E27FC236}">
                <a16:creationId xmlns:a16="http://schemas.microsoft.com/office/drawing/2014/main" id="{199BE818-718F-4BE0-84EF-4E834254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40" r="-3" b="-3"/>
          <a:stretch/>
        </p:blipFill>
        <p:spPr>
          <a:xfrm>
            <a:off x="20" y="10"/>
            <a:ext cx="7215381" cy="2969294"/>
          </a:xfrm>
          <a:custGeom>
            <a:avLst/>
            <a:gdLst>
              <a:gd name="connsiteX0" fmla="*/ 0 w 7215401"/>
              <a:gd name="connsiteY0" fmla="*/ 0 h 2969304"/>
              <a:gd name="connsiteX1" fmla="*/ 677334 w 7215401"/>
              <a:gd name="connsiteY1" fmla="*/ 0 h 2969304"/>
              <a:gd name="connsiteX2" fmla="*/ 1168036 w 7215401"/>
              <a:gd name="connsiteY2" fmla="*/ 0 h 2969304"/>
              <a:gd name="connsiteX3" fmla="*/ 1205499 w 7215401"/>
              <a:gd name="connsiteY3" fmla="*/ 0 h 2969304"/>
              <a:gd name="connsiteX4" fmla="*/ 1647632 w 7215401"/>
              <a:gd name="connsiteY4" fmla="*/ 0 h 2969304"/>
              <a:gd name="connsiteX5" fmla="*/ 7215401 w 7215401"/>
              <a:gd name="connsiteY5" fmla="*/ 0 h 2969304"/>
              <a:gd name="connsiteX6" fmla="*/ 5840224 w 7215401"/>
              <a:gd name="connsiteY6" fmla="*/ 2969304 h 2969304"/>
              <a:gd name="connsiteX7" fmla="*/ 0 w 7215401"/>
              <a:gd name="connsiteY7" fmla="*/ 2969304 h 296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5" name="Picture 32" descr="A picture containing road, building, outdoor, street&#10;&#10;Description generated with very high confidence">
            <a:extLst>
              <a:ext uri="{FF2B5EF4-FFF2-40B4-BE49-F238E27FC236}">
                <a16:creationId xmlns:a16="http://schemas.microsoft.com/office/drawing/2014/main" id="{E439E42F-BD4F-47FF-B48A-2E1674E01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3" b="-3"/>
          <a:stretch/>
        </p:blipFill>
        <p:spPr>
          <a:xfrm>
            <a:off x="5622233" y="10"/>
            <a:ext cx="6569769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6" name="Picture 6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17300E84-12E3-4A9E-B837-C89632547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22" b="568"/>
          <a:stretch/>
        </p:blipFill>
        <p:spPr>
          <a:xfrm>
            <a:off x="4182011" y="3887894"/>
            <a:ext cx="8009991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2" name="Picture 2" descr="A picture containing indoor, motorcycle, road, wall&#10;&#10;Description generated with high confidence">
            <a:extLst>
              <a:ext uri="{FF2B5EF4-FFF2-40B4-BE49-F238E27FC236}">
                <a16:creationId xmlns:a16="http://schemas.microsoft.com/office/drawing/2014/main" id="{6FC73F0F-F59A-4D2B-9F80-387C78F3F9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61" r="27105" b="-2"/>
          <a:stretch/>
        </p:blipFill>
        <p:spPr>
          <a:xfrm>
            <a:off x="1" y="3106464"/>
            <a:ext cx="6209553" cy="3751536"/>
          </a:xfrm>
          <a:custGeom>
            <a:avLst/>
            <a:gdLst>
              <a:gd name="connsiteX0" fmla="*/ 0 w 6209553"/>
              <a:gd name="connsiteY0" fmla="*/ 0 h 3751536"/>
              <a:gd name="connsiteX1" fmla="*/ 5776701 w 6209553"/>
              <a:gd name="connsiteY1" fmla="*/ 0 h 3751536"/>
              <a:gd name="connsiteX2" fmla="*/ 4041567 w 6209553"/>
              <a:gd name="connsiteY2" fmla="*/ 3746529 h 3751536"/>
              <a:gd name="connsiteX3" fmla="*/ 6209553 w 6209553"/>
              <a:gd name="connsiteY3" fmla="*/ 3746529 h 3751536"/>
              <a:gd name="connsiteX4" fmla="*/ 6209553 w 6209553"/>
              <a:gd name="connsiteY4" fmla="*/ 3746530 h 3751536"/>
              <a:gd name="connsiteX5" fmla="*/ 1647632 w 6209553"/>
              <a:gd name="connsiteY5" fmla="*/ 3746530 h 3751536"/>
              <a:gd name="connsiteX6" fmla="*/ 1647632 w 6209553"/>
              <a:gd name="connsiteY6" fmla="*/ 3751536 h 3751536"/>
              <a:gd name="connsiteX7" fmla="*/ 0 w 6209553"/>
              <a:gd name="connsiteY7" fmla="*/ 3751536 h 37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60053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125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Vapor Trail</vt:lpstr>
      <vt:lpstr>Virtual Tug of War</vt:lpstr>
      <vt:lpstr>Beneath the echo chamber </vt:lpstr>
      <vt:lpstr>PowerPoint Presentation</vt:lpstr>
      <vt:lpstr>PowerPoint Presentation</vt:lpstr>
      <vt:lpstr>PowerPoint Presentation</vt:lpstr>
      <vt:lpstr>PowerPoint Presentation</vt:lpstr>
      <vt:lpstr>The Kalashnikov</vt:lpstr>
      <vt:lpstr>The ar-15</vt:lpstr>
      <vt:lpstr>PowerPoint Presentation</vt:lpstr>
      <vt:lpstr>PowerPoint Presentation</vt:lpstr>
      <vt:lpstr>PowerPoint Presentation</vt:lpstr>
      <vt:lpstr> the radicalisation rabbit hole </vt:lpstr>
      <vt:lpstr>PowerPoint Presentation</vt:lpstr>
      <vt:lpstr>PowerPoint Presentation</vt:lpstr>
      <vt:lpstr>Augmented intelligence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Tug of War</dc:title>
  <dc:creator>Kingdon A.R.</dc:creator>
  <cp:lastModifiedBy>Kingdon A.R.</cp:lastModifiedBy>
  <cp:revision>3</cp:revision>
  <dcterms:created xsi:type="dcterms:W3CDTF">2019-06-16T14:48:34Z</dcterms:created>
  <dcterms:modified xsi:type="dcterms:W3CDTF">2019-06-18T20:49:04Z</dcterms:modified>
</cp:coreProperties>
</file>