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0" r:id="rId4"/>
    <p:sldId id="262" r:id="rId5"/>
    <p:sldId id="26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F6E"/>
    <a:srgbClr val="FFD05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39"/>
    <p:restoredTop sz="94718"/>
  </p:normalViewPr>
  <p:slideViewPr>
    <p:cSldViewPr snapToGrid="0" snapToObjects="1">
      <p:cViewPr varScale="1">
        <p:scale>
          <a:sx n="92" d="100"/>
          <a:sy n="92" d="100"/>
        </p:scale>
        <p:origin x="27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609DA-A61A-D349-9FD1-18E0793D323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27FBC553-73F0-9A44-B001-2EA6A77F42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DFAEF0DF-6B8C-4D46-8117-A83DED69D4A1}"/>
              </a:ext>
            </a:extLst>
          </p:cNvPr>
          <p:cNvSpPr>
            <a:spLocks noGrp="1"/>
          </p:cNvSpPr>
          <p:nvPr>
            <p:ph type="dt" sz="half" idx="10"/>
          </p:nvPr>
        </p:nvSpPr>
        <p:spPr/>
        <p:txBody>
          <a:bodyPr/>
          <a:lstStyle/>
          <a:p>
            <a:fld id="{B07C8A3D-3530-AF4F-A967-5F2DD86710A0}" type="datetimeFigureOut">
              <a:rPr lang="en-US" smtClean="0"/>
              <a:t>3/29/21</a:t>
            </a:fld>
            <a:endParaRPr lang="en-US"/>
          </a:p>
        </p:txBody>
      </p:sp>
      <p:sp>
        <p:nvSpPr>
          <p:cNvPr id="5" name="Footer Placeholder 4">
            <a:extLst>
              <a:ext uri="{FF2B5EF4-FFF2-40B4-BE49-F238E27FC236}">
                <a16:creationId xmlns:a16="http://schemas.microsoft.com/office/drawing/2014/main" id="{5EA406DF-8EAF-EE43-ABA0-1421151FA9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8D88B2-828E-C640-9044-D6E6035E3970}"/>
              </a:ext>
            </a:extLst>
          </p:cNvPr>
          <p:cNvSpPr>
            <a:spLocks noGrp="1"/>
          </p:cNvSpPr>
          <p:nvPr>
            <p:ph type="sldNum" sz="quarter" idx="12"/>
          </p:nvPr>
        </p:nvSpPr>
        <p:spPr/>
        <p:txBody>
          <a:bodyPr/>
          <a:lstStyle/>
          <a:p>
            <a:fld id="{5A467A07-C9FA-9740-B87F-C32E68518F33}" type="slidenum">
              <a:rPr lang="en-US" smtClean="0"/>
              <a:t>‹#›</a:t>
            </a:fld>
            <a:endParaRPr lang="en-US"/>
          </a:p>
        </p:txBody>
      </p:sp>
    </p:spTree>
    <p:extLst>
      <p:ext uri="{BB962C8B-B14F-4D97-AF65-F5344CB8AC3E}">
        <p14:creationId xmlns:p14="http://schemas.microsoft.com/office/powerpoint/2010/main" val="1740261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FE5A3-723D-4A4A-A7E4-3185A4E9A6A8}"/>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4A379853-D6FF-B44B-A939-A271394E5C2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B7E2339-0EEC-5044-9CDE-D256BA9B292C}"/>
              </a:ext>
            </a:extLst>
          </p:cNvPr>
          <p:cNvSpPr>
            <a:spLocks noGrp="1"/>
          </p:cNvSpPr>
          <p:nvPr>
            <p:ph type="dt" sz="half" idx="10"/>
          </p:nvPr>
        </p:nvSpPr>
        <p:spPr/>
        <p:txBody>
          <a:bodyPr/>
          <a:lstStyle/>
          <a:p>
            <a:fld id="{B07C8A3D-3530-AF4F-A967-5F2DD86710A0}" type="datetimeFigureOut">
              <a:rPr lang="en-US" smtClean="0"/>
              <a:t>3/29/21</a:t>
            </a:fld>
            <a:endParaRPr lang="en-US"/>
          </a:p>
        </p:txBody>
      </p:sp>
      <p:sp>
        <p:nvSpPr>
          <p:cNvPr id="5" name="Footer Placeholder 4">
            <a:extLst>
              <a:ext uri="{FF2B5EF4-FFF2-40B4-BE49-F238E27FC236}">
                <a16:creationId xmlns:a16="http://schemas.microsoft.com/office/drawing/2014/main" id="{FC8ADADF-97A2-3043-93E4-2D43882243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FD94C7-76D1-9B42-9E97-02D20E139DD3}"/>
              </a:ext>
            </a:extLst>
          </p:cNvPr>
          <p:cNvSpPr>
            <a:spLocks noGrp="1"/>
          </p:cNvSpPr>
          <p:nvPr>
            <p:ph type="sldNum" sz="quarter" idx="12"/>
          </p:nvPr>
        </p:nvSpPr>
        <p:spPr/>
        <p:txBody>
          <a:bodyPr/>
          <a:lstStyle/>
          <a:p>
            <a:fld id="{5A467A07-C9FA-9740-B87F-C32E68518F33}" type="slidenum">
              <a:rPr lang="en-US" smtClean="0"/>
              <a:t>‹#›</a:t>
            </a:fld>
            <a:endParaRPr lang="en-US"/>
          </a:p>
        </p:txBody>
      </p:sp>
    </p:spTree>
    <p:extLst>
      <p:ext uri="{BB962C8B-B14F-4D97-AF65-F5344CB8AC3E}">
        <p14:creationId xmlns:p14="http://schemas.microsoft.com/office/powerpoint/2010/main" val="442604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1DF1592-DE9F-4549-9002-66EEE0E20B3B}"/>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7C59854-E650-334E-980A-CE9F4FA1250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1682C76-C7D2-C940-A894-CBF4108B5DA0}"/>
              </a:ext>
            </a:extLst>
          </p:cNvPr>
          <p:cNvSpPr>
            <a:spLocks noGrp="1"/>
          </p:cNvSpPr>
          <p:nvPr>
            <p:ph type="dt" sz="half" idx="10"/>
          </p:nvPr>
        </p:nvSpPr>
        <p:spPr/>
        <p:txBody>
          <a:bodyPr/>
          <a:lstStyle/>
          <a:p>
            <a:fld id="{B07C8A3D-3530-AF4F-A967-5F2DD86710A0}" type="datetimeFigureOut">
              <a:rPr lang="en-US" smtClean="0"/>
              <a:t>3/29/21</a:t>
            </a:fld>
            <a:endParaRPr lang="en-US"/>
          </a:p>
        </p:txBody>
      </p:sp>
      <p:sp>
        <p:nvSpPr>
          <p:cNvPr id="5" name="Footer Placeholder 4">
            <a:extLst>
              <a:ext uri="{FF2B5EF4-FFF2-40B4-BE49-F238E27FC236}">
                <a16:creationId xmlns:a16="http://schemas.microsoft.com/office/drawing/2014/main" id="{1E066FFB-5E8D-9F47-B28E-64A689D8F6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470A24-EE80-2F43-93C6-424C80125F09}"/>
              </a:ext>
            </a:extLst>
          </p:cNvPr>
          <p:cNvSpPr>
            <a:spLocks noGrp="1"/>
          </p:cNvSpPr>
          <p:nvPr>
            <p:ph type="sldNum" sz="quarter" idx="12"/>
          </p:nvPr>
        </p:nvSpPr>
        <p:spPr/>
        <p:txBody>
          <a:bodyPr/>
          <a:lstStyle/>
          <a:p>
            <a:fld id="{5A467A07-C9FA-9740-B87F-C32E68518F33}" type="slidenum">
              <a:rPr lang="en-US" smtClean="0"/>
              <a:t>‹#›</a:t>
            </a:fld>
            <a:endParaRPr lang="en-US"/>
          </a:p>
        </p:txBody>
      </p:sp>
    </p:spTree>
    <p:extLst>
      <p:ext uri="{BB962C8B-B14F-4D97-AF65-F5344CB8AC3E}">
        <p14:creationId xmlns:p14="http://schemas.microsoft.com/office/powerpoint/2010/main" val="2388032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9AC7E-9D68-9E4C-916A-323A5C046DD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6BED2A6-775C-3242-B2F7-496EC8D7B8D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FB596E2-C0C0-5E4C-85AF-68D204A1EBEE}"/>
              </a:ext>
            </a:extLst>
          </p:cNvPr>
          <p:cNvSpPr>
            <a:spLocks noGrp="1"/>
          </p:cNvSpPr>
          <p:nvPr>
            <p:ph type="dt" sz="half" idx="10"/>
          </p:nvPr>
        </p:nvSpPr>
        <p:spPr/>
        <p:txBody>
          <a:bodyPr/>
          <a:lstStyle/>
          <a:p>
            <a:fld id="{B07C8A3D-3530-AF4F-A967-5F2DD86710A0}" type="datetimeFigureOut">
              <a:rPr lang="en-US" smtClean="0"/>
              <a:t>3/29/21</a:t>
            </a:fld>
            <a:endParaRPr lang="en-US"/>
          </a:p>
        </p:txBody>
      </p:sp>
      <p:sp>
        <p:nvSpPr>
          <p:cNvPr id="5" name="Footer Placeholder 4">
            <a:extLst>
              <a:ext uri="{FF2B5EF4-FFF2-40B4-BE49-F238E27FC236}">
                <a16:creationId xmlns:a16="http://schemas.microsoft.com/office/drawing/2014/main" id="{639AF7B5-7CD9-5848-8D5E-364D8E6B06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232B8B-196C-0041-A687-C4329D4CE8A5}"/>
              </a:ext>
            </a:extLst>
          </p:cNvPr>
          <p:cNvSpPr>
            <a:spLocks noGrp="1"/>
          </p:cNvSpPr>
          <p:nvPr>
            <p:ph type="sldNum" sz="quarter" idx="12"/>
          </p:nvPr>
        </p:nvSpPr>
        <p:spPr/>
        <p:txBody>
          <a:bodyPr/>
          <a:lstStyle/>
          <a:p>
            <a:fld id="{5A467A07-C9FA-9740-B87F-C32E68518F33}" type="slidenum">
              <a:rPr lang="en-US" smtClean="0"/>
              <a:t>‹#›</a:t>
            </a:fld>
            <a:endParaRPr lang="en-US"/>
          </a:p>
        </p:txBody>
      </p:sp>
    </p:spTree>
    <p:extLst>
      <p:ext uri="{BB962C8B-B14F-4D97-AF65-F5344CB8AC3E}">
        <p14:creationId xmlns:p14="http://schemas.microsoft.com/office/powerpoint/2010/main" val="1147841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F13BD-73D2-3F4E-9446-DDD635339CA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6A5A566B-4EAF-754E-9176-352DDD3629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C35B226-A33E-9740-94A3-24E1DA21ED75}"/>
              </a:ext>
            </a:extLst>
          </p:cNvPr>
          <p:cNvSpPr>
            <a:spLocks noGrp="1"/>
          </p:cNvSpPr>
          <p:nvPr>
            <p:ph type="dt" sz="half" idx="10"/>
          </p:nvPr>
        </p:nvSpPr>
        <p:spPr/>
        <p:txBody>
          <a:bodyPr/>
          <a:lstStyle/>
          <a:p>
            <a:fld id="{B07C8A3D-3530-AF4F-A967-5F2DD86710A0}" type="datetimeFigureOut">
              <a:rPr lang="en-US" smtClean="0"/>
              <a:t>3/29/21</a:t>
            </a:fld>
            <a:endParaRPr lang="en-US"/>
          </a:p>
        </p:txBody>
      </p:sp>
      <p:sp>
        <p:nvSpPr>
          <p:cNvPr id="5" name="Footer Placeholder 4">
            <a:extLst>
              <a:ext uri="{FF2B5EF4-FFF2-40B4-BE49-F238E27FC236}">
                <a16:creationId xmlns:a16="http://schemas.microsoft.com/office/drawing/2014/main" id="{DD4896CD-4B1D-234E-AA9D-F39C1C79D4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C9B630-9E20-3941-8BDE-C6C9486E44AB}"/>
              </a:ext>
            </a:extLst>
          </p:cNvPr>
          <p:cNvSpPr>
            <a:spLocks noGrp="1"/>
          </p:cNvSpPr>
          <p:nvPr>
            <p:ph type="sldNum" sz="quarter" idx="12"/>
          </p:nvPr>
        </p:nvSpPr>
        <p:spPr/>
        <p:txBody>
          <a:bodyPr/>
          <a:lstStyle/>
          <a:p>
            <a:fld id="{5A467A07-C9FA-9740-B87F-C32E68518F33}" type="slidenum">
              <a:rPr lang="en-US" smtClean="0"/>
              <a:t>‹#›</a:t>
            </a:fld>
            <a:endParaRPr lang="en-US"/>
          </a:p>
        </p:txBody>
      </p:sp>
    </p:spTree>
    <p:extLst>
      <p:ext uri="{BB962C8B-B14F-4D97-AF65-F5344CB8AC3E}">
        <p14:creationId xmlns:p14="http://schemas.microsoft.com/office/powerpoint/2010/main" val="2085945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FEA9C-950E-934E-9E02-45A1EE7EF6E1}"/>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B40FDAA-B6BD-0444-9921-48CF94F304B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CC17DAC7-1A4A-3B46-8151-31A3F2E856D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8C880B52-9B21-5C4E-90B0-157754346F65}"/>
              </a:ext>
            </a:extLst>
          </p:cNvPr>
          <p:cNvSpPr>
            <a:spLocks noGrp="1"/>
          </p:cNvSpPr>
          <p:nvPr>
            <p:ph type="dt" sz="half" idx="10"/>
          </p:nvPr>
        </p:nvSpPr>
        <p:spPr/>
        <p:txBody>
          <a:bodyPr/>
          <a:lstStyle/>
          <a:p>
            <a:fld id="{B07C8A3D-3530-AF4F-A967-5F2DD86710A0}" type="datetimeFigureOut">
              <a:rPr lang="en-US" smtClean="0"/>
              <a:t>3/29/21</a:t>
            </a:fld>
            <a:endParaRPr lang="en-US"/>
          </a:p>
        </p:txBody>
      </p:sp>
      <p:sp>
        <p:nvSpPr>
          <p:cNvPr id="6" name="Footer Placeholder 5">
            <a:extLst>
              <a:ext uri="{FF2B5EF4-FFF2-40B4-BE49-F238E27FC236}">
                <a16:creationId xmlns:a16="http://schemas.microsoft.com/office/drawing/2014/main" id="{DCA2171F-339C-6E45-BE70-BDB0A9706E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5C6BC7-F474-7641-9B36-8266DE8945C7}"/>
              </a:ext>
            </a:extLst>
          </p:cNvPr>
          <p:cNvSpPr>
            <a:spLocks noGrp="1"/>
          </p:cNvSpPr>
          <p:nvPr>
            <p:ph type="sldNum" sz="quarter" idx="12"/>
          </p:nvPr>
        </p:nvSpPr>
        <p:spPr/>
        <p:txBody>
          <a:bodyPr/>
          <a:lstStyle/>
          <a:p>
            <a:fld id="{5A467A07-C9FA-9740-B87F-C32E68518F33}" type="slidenum">
              <a:rPr lang="en-US" smtClean="0"/>
              <a:t>‹#›</a:t>
            </a:fld>
            <a:endParaRPr lang="en-US"/>
          </a:p>
        </p:txBody>
      </p:sp>
    </p:spTree>
    <p:extLst>
      <p:ext uri="{BB962C8B-B14F-4D97-AF65-F5344CB8AC3E}">
        <p14:creationId xmlns:p14="http://schemas.microsoft.com/office/powerpoint/2010/main" val="4226353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9C767-8E00-8E42-B6A8-95C3030722DA}"/>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715629A-5A6D-134B-A70D-7A3D165828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E693E8F6-3E65-1B48-922E-545CDA5D2C9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33AE14A5-F86C-1948-B34B-C670819176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AC5D75F-D454-9C48-9D31-1D1BE553E17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A227803D-E264-8141-B589-83C4BF4CF1D1}"/>
              </a:ext>
            </a:extLst>
          </p:cNvPr>
          <p:cNvSpPr>
            <a:spLocks noGrp="1"/>
          </p:cNvSpPr>
          <p:nvPr>
            <p:ph type="dt" sz="half" idx="10"/>
          </p:nvPr>
        </p:nvSpPr>
        <p:spPr/>
        <p:txBody>
          <a:bodyPr/>
          <a:lstStyle/>
          <a:p>
            <a:fld id="{B07C8A3D-3530-AF4F-A967-5F2DD86710A0}" type="datetimeFigureOut">
              <a:rPr lang="en-US" smtClean="0"/>
              <a:t>3/29/21</a:t>
            </a:fld>
            <a:endParaRPr lang="en-US"/>
          </a:p>
        </p:txBody>
      </p:sp>
      <p:sp>
        <p:nvSpPr>
          <p:cNvPr id="8" name="Footer Placeholder 7">
            <a:extLst>
              <a:ext uri="{FF2B5EF4-FFF2-40B4-BE49-F238E27FC236}">
                <a16:creationId xmlns:a16="http://schemas.microsoft.com/office/drawing/2014/main" id="{DC09DE7F-2F88-5441-A721-ED9924A9D7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3CF4BE3-34B4-5D4B-909B-9FD4F7EE91C3}"/>
              </a:ext>
            </a:extLst>
          </p:cNvPr>
          <p:cNvSpPr>
            <a:spLocks noGrp="1"/>
          </p:cNvSpPr>
          <p:nvPr>
            <p:ph type="sldNum" sz="quarter" idx="12"/>
          </p:nvPr>
        </p:nvSpPr>
        <p:spPr/>
        <p:txBody>
          <a:bodyPr/>
          <a:lstStyle/>
          <a:p>
            <a:fld id="{5A467A07-C9FA-9740-B87F-C32E68518F33}" type="slidenum">
              <a:rPr lang="en-US" smtClean="0"/>
              <a:t>‹#›</a:t>
            </a:fld>
            <a:endParaRPr lang="en-US"/>
          </a:p>
        </p:txBody>
      </p:sp>
    </p:spTree>
    <p:extLst>
      <p:ext uri="{BB962C8B-B14F-4D97-AF65-F5344CB8AC3E}">
        <p14:creationId xmlns:p14="http://schemas.microsoft.com/office/powerpoint/2010/main" val="268463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80FBF-0DB5-F549-9876-0923425F9ABD}"/>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FBB5FA07-A66E-F544-A1D6-AF518FC2520C}"/>
              </a:ext>
            </a:extLst>
          </p:cNvPr>
          <p:cNvSpPr>
            <a:spLocks noGrp="1"/>
          </p:cNvSpPr>
          <p:nvPr>
            <p:ph type="dt" sz="half" idx="10"/>
          </p:nvPr>
        </p:nvSpPr>
        <p:spPr/>
        <p:txBody>
          <a:bodyPr/>
          <a:lstStyle/>
          <a:p>
            <a:fld id="{B07C8A3D-3530-AF4F-A967-5F2DD86710A0}" type="datetimeFigureOut">
              <a:rPr lang="en-US" smtClean="0"/>
              <a:t>3/29/21</a:t>
            </a:fld>
            <a:endParaRPr lang="en-US"/>
          </a:p>
        </p:txBody>
      </p:sp>
      <p:sp>
        <p:nvSpPr>
          <p:cNvPr id="4" name="Footer Placeholder 3">
            <a:extLst>
              <a:ext uri="{FF2B5EF4-FFF2-40B4-BE49-F238E27FC236}">
                <a16:creationId xmlns:a16="http://schemas.microsoft.com/office/drawing/2014/main" id="{68714F77-7298-714F-A47E-A511053D35D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3502E36-9D3B-EA47-B52A-8EFBC1AD09C5}"/>
              </a:ext>
            </a:extLst>
          </p:cNvPr>
          <p:cNvSpPr>
            <a:spLocks noGrp="1"/>
          </p:cNvSpPr>
          <p:nvPr>
            <p:ph type="sldNum" sz="quarter" idx="12"/>
          </p:nvPr>
        </p:nvSpPr>
        <p:spPr/>
        <p:txBody>
          <a:bodyPr/>
          <a:lstStyle/>
          <a:p>
            <a:fld id="{5A467A07-C9FA-9740-B87F-C32E68518F33}" type="slidenum">
              <a:rPr lang="en-US" smtClean="0"/>
              <a:t>‹#›</a:t>
            </a:fld>
            <a:endParaRPr lang="en-US"/>
          </a:p>
        </p:txBody>
      </p:sp>
    </p:spTree>
    <p:extLst>
      <p:ext uri="{BB962C8B-B14F-4D97-AF65-F5344CB8AC3E}">
        <p14:creationId xmlns:p14="http://schemas.microsoft.com/office/powerpoint/2010/main" val="30272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A81D1F-3E35-2B40-BAE9-5E98EBE2884C}"/>
              </a:ext>
            </a:extLst>
          </p:cNvPr>
          <p:cNvSpPr>
            <a:spLocks noGrp="1"/>
          </p:cNvSpPr>
          <p:nvPr>
            <p:ph type="dt" sz="half" idx="10"/>
          </p:nvPr>
        </p:nvSpPr>
        <p:spPr/>
        <p:txBody>
          <a:bodyPr/>
          <a:lstStyle/>
          <a:p>
            <a:fld id="{B07C8A3D-3530-AF4F-A967-5F2DD86710A0}" type="datetimeFigureOut">
              <a:rPr lang="en-US" smtClean="0"/>
              <a:t>3/29/21</a:t>
            </a:fld>
            <a:endParaRPr lang="en-US"/>
          </a:p>
        </p:txBody>
      </p:sp>
      <p:sp>
        <p:nvSpPr>
          <p:cNvPr id="3" name="Footer Placeholder 2">
            <a:extLst>
              <a:ext uri="{FF2B5EF4-FFF2-40B4-BE49-F238E27FC236}">
                <a16:creationId xmlns:a16="http://schemas.microsoft.com/office/drawing/2014/main" id="{0FCCABA5-25AE-8542-9208-FD1D9467754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53254F8-B5B2-0A43-BC28-528AF04BEAF6}"/>
              </a:ext>
            </a:extLst>
          </p:cNvPr>
          <p:cNvSpPr>
            <a:spLocks noGrp="1"/>
          </p:cNvSpPr>
          <p:nvPr>
            <p:ph type="sldNum" sz="quarter" idx="12"/>
          </p:nvPr>
        </p:nvSpPr>
        <p:spPr/>
        <p:txBody>
          <a:bodyPr/>
          <a:lstStyle/>
          <a:p>
            <a:fld id="{5A467A07-C9FA-9740-B87F-C32E68518F33}" type="slidenum">
              <a:rPr lang="en-US" smtClean="0"/>
              <a:t>‹#›</a:t>
            </a:fld>
            <a:endParaRPr lang="en-US"/>
          </a:p>
        </p:txBody>
      </p:sp>
    </p:spTree>
    <p:extLst>
      <p:ext uri="{BB962C8B-B14F-4D97-AF65-F5344CB8AC3E}">
        <p14:creationId xmlns:p14="http://schemas.microsoft.com/office/powerpoint/2010/main" val="3590941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762B8-827C-B544-95AC-B4D577DEE70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049F18E3-C2DB-D74C-9F54-368545753E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2CBC9C61-D3D3-1A40-A627-C6C1359F1B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DD2D73F-ECA2-334E-B6DE-3BD6AAEEC1C2}"/>
              </a:ext>
            </a:extLst>
          </p:cNvPr>
          <p:cNvSpPr>
            <a:spLocks noGrp="1"/>
          </p:cNvSpPr>
          <p:nvPr>
            <p:ph type="dt" sz="half" idx="10"/>
          </p:nvPr>
        </p:nvSpPr>
        <p:spPr/>
        <p:txBody>
          <a:bodyPr/>
          <a:lstStyle/>
          <a:p>
            <a:fld id="{B07C8A3D-3530-AF4F-A967-5F2DD86710A0}" type="datetimeFigureOut">
              <a:rPr lang="en-US" smtClean="0"/>
              <a:t>3/29/21</a:t>
            </a:fld>
            <a:endParaRPr lang="en-US"/>
          </a:p>
        </p:txBody>
      </p:sp>
      <p:sp>
        <p:nvSpPr>
          <p:cNvPr id="6" name="Footer Placeholder 5">
            <a:extLst>
              <a:ext uri="{FF2B5EF4-FFF2-40B4-BE49-F238E27FC236}">
                <a16:creationId xmlns:a16="http://schemas.microsoft.com/office/drawing/2014/main" id="{B033AED6-7E28-4B4F-A48E-5F728D481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B5309B-2072-7A45-BCB4-7AD33D994D54}"/>
              </a:ext>
            </a:extLst>
          </p:cNvPr>
          <p:cNvSpPr>
            <a:spLocks noGrp="1"/>
          </p:cNvSpPr>
          <p:nvPr>
            <p:ph type="sldNum" sz="quarter" idx="12"/>
          </p:nvPr>
        </p:nvSpPr>
        <p:spPr/>
        <p:txBody>
          <a:bodyPr/>
          <a:lstStyle/>
          <a:p>
            <a:fld id="{5A467A07-C9FA-9740-B87F-C32E68518F33}" type="slidenum">
              <a:rPr lang="en-US" smtClean="0"/>
              <a:t>‹#›</a:t>
            </a:fld>
            <a:endParaRPr lang="en-US"/>
          </a:p>
        </p:txBody>
      </p:sp>
    </p:spTree>
    <p:extLst>
      <p:ext uri="{BB962C8B-B14F-4D97-AF65-F5344CB8AC3E}">
        <p14:creationId xmlns:p14="http://schemas.microsoft.com/office/powerpoint/2010/main" val="3801364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CD670-EEAD-A640-8FF6-2C907535AD5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1B780B5A-AD1E-BE48-B1C9-64E67BA6CD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F6DC4A-DA77-4E4A-B99B-ACE72BE370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E703FD9-E5AD-F947-8CAC-D4FDEE3484D7}"/>
              </a:ext>
            </a:extLst>
          </p:cNvPr>
          <p:cNvSpPr>
            <a:spLocks noGrp="1"/>
          </p:cNvSpPr>
          <p:nvPr>
            <p:ph type="dt" sz="half" idx="10"/>
          </p:nvPr>
        </p:nvSpPr>
        <p:spPr/>
        <p:txBody>
          <a:bodyPr/>
          <a:lstStyle/>
          <a:p>
            <a:fld id="{B07C8A3D-3530-AF4F-A967-5F2DD86710A0}" type="datetimeFigureOut">
              <a:rPr lang="en-US" smtClean="0"/>
              <a:t>3/29/21</a:t>
            </a:fld>
            <a:endParaRPr lang="en-US"/>
          </a:p>
        </p:txBody>
      </p:sp>
      <p:sp>
        <p:nvSpPr>
          <p:cNvPr id="6" name="Footer Placeholder 5">
            <a:extLst>
              <a:ext uri="{FF2B5EF4-FFF2-40B4-BE49-F238E27FC236}">
                <a16:creationId xmlns:a16="http://schemas.microsoft.com/office/drawing/2014/main" id="{63453062-E985-FB49-AADE-F01A699143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FF8ADD-5527-1249-88C9-E3A1B20BA6EA}"/>
              </a:ext>
            </a:extLst>
          </p:cNvPr>
          <p:cNvSpPr>
            <a:spLocks noGrp="1"/>
          </p:cNvSpPr>
          <p:nvPr>
            <p:ph type="sldNum" sz="quarter" idx="12"/>
          </p:nvPr>
        </p:nvSpPr>
        <p:spPr/>
        <p:txBody>
          <a:bodyPr/>
          <a:lstStyle/>
          <a:p>
            <a:fld id="{5A467A07-C9FA-9740-B87F-C32E68518F33}" type="slidenum">
              <a:rPr lang="en-US" smtClean="0"/>
              <a:t>‹#›</a:t>
            </a:fld>
            <a:endParaRPr lang="en-US"/>
          </a:p>
        </p:txBody>
      </p:sp>
    </p:spTree>
    <p:extLst>
      <p:ext uri="{BB962C8B-B14F-4D97-AF65-F5344CB8AC3E}">
        <p14:creationId xmlns:p14="http://schemas.microsoft.com/office/powerpoint/2010/main" val="3077364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360B007-6A58-6A43-B425-A4A0FB28E9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07031EA0-ECC4-A34F-B06F-F11A86C5A12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F72A1D0-54A0-5D4F-A78D-B8A2944F0B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C8A3D-3530-AF4F-A967-5F2DD86710A0}" type="datetimeFigureOut">
              <a:rPr lang="en-US" smtClean="0"/>
              <a:t>3/29/21</a:t>
            </a:fld>
            <a:endParaRPr lang="en-US"/>
          </a:p>
        </p:txBody>
      </p:sp>
      <p:sp>
        <p:nvSpPr>
          <p:cNvPr id="5" name="Footer Placeholder 4">
            <a:extLst>
              <a:ext uri="{FF2B5EF4-FFF2-40B4-BE49-F238E27FC236}">
                <a16:creationId xmlns:a16="http://schemas.microsoft.com/office/drawing/2014/main" id="{F1D5C4FD-683C-D74E-9E80-1FF95CB167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B54E31D-8579-014B-BDB7-C1F9BC8C6A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467A07-C9FA-9740-B87F-C32E68518F33}" type="slidenum">
              <a:rPr lang="en-US" smtClean="0"/>
              <a:t>‹#›</a:t>
            </a:fld>
            <a:endParaRPr lang="en-US"/>
          </a:p>
        </p:txBody>
      </p:sp>
    </p:spTree>
    <p:extLst>
      <p:ext uri="{BB962C8B-B14F-4D97-AF65-F5344CB8AC3E}">
        <p14:creationId xmlns:p14="http://schemas.microsoft.com/office/powerpoint/2010/main" val="29384088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7" name="Rectangle 136">
            <a:extLst>
              <a:ext uri="{FF2B5EF4-FFF2-40B4-BE49-F238E27FC236}">
                <a16:creationId xmlns:a16="http://schemas.microsoft.com/office/drawing/2014/main" id="{5A59F003-E00A-43F9-91DC-CC54E3B874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a:extLst>
              <a:ext uri="{FF2B5EF4-FFF2-40B4-BE49-F238E27FC236}">
                <a16:creationId xmlns:a16="http://schemas.microsoft.com/office/drawing/2014/main" id="{435292EE-70DD-5F4E-9089-240EC68A49C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5413"/>
          <a:stretch/>
        </p:blipFill>
        <p:spPr bwMode="auto">
          <a:xfrm>
            <a:off x="-2" y="-1"/>
            <a:ext cx="12192001" cy="6858000"/>
          </a:xfrm>
          <a:prstGeom prst="rect">
            <a:avLst/>
          </a:prstGeom>
          <a:noFill/>
          <a:extLst>
            <a:ext uri="{909E8E84-426E-40DD-AFC4-6F175D3DCCD1}">
              <a14:hiddenFill xmlns:a14="http://schemas.microsoft.com/office/drawing/2010/main">
                <a:solidFill>
                  <a:srgbClr val="FFFFFF"/>
                </a:solidFill>
              </a14:hiddenFill>
            </a:ext>
          </a:extLst>
        </p:spPr>
      </p:pic>
      <p:sp>
        <p:nvSpPr>
          <p:cNvPr id="139" name="Rectangle 138">
            <a:extLst>
              <a:ext uri="{FF2B5EF4-FFF2-40B4-BE49-F238E27FC236}">
                <a16:creationId xmlns:a16="http://schemas.microsoft.com/office/drawing/2014/main" id="{D74A4382-E3AD-430A-9A1F-DFA3E0E77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799868" y="-1534136"/>
            <a:ext cx="4592270" cy="12192001"/>
          </a:xfrm>
          <a:prstGeom prst="rect">
            <a:avLst/>
          </a:prstGeom>
          <a:gradFill>
            <a:gsLst>
              <a:gs pos="35000">
                <a:schemeClr val="bg1">
                  <a:alpha val="46000"/>
                </a:schemeClr>
              </a:gs>
              <a:gs pos="21000">
                <a:schemeClr val="bg1">
                  <a:alpha val="30000"/>
                </a:schemeClr>
              </a:gs>
              <a:gs pos="0">
                <a:schemeClr val="bg1">
                  <a:alpha val="0"/>
                </a:schemeClr>
              </a:gs>
              <a:gs pos="100000">
                <a:schemeClr val="bg1">
                  <a:alpha val="9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9DC9B9D-AB92-654E-9475-60F61B3BB311}"/>
              </a:ext>
            </a:extLst>
          </p:cNvPr>
          <p:cNvSpPr>
            <a:spLocks noGrp="1"/>
          </p:cNvSpPr>
          <p:nvPr>
            <p:ph type="ctrTitle"/>
          </p:nvPr>
        </p:nvSpPr>
        <p:spPr>
          <a:xfrm>
            <a:off x="404553" y="3091928"/>
            <a:ext cx="9078562" cy="2387600"/>
          </a:xfrm>
        </p:spPr>
        <p:txBody>
          <a:bodyPr>
            <a:normAutofit fontScale="90000"/>
          </a:bodyPr>
          <a:lstStyle/>
          <a:p>
            <a:pPr algn="l"/>
            <a:r>
              <a:rPr lang="en-GB" sz="5400" dirty="0">
                <a:latin typeface="Courier" pitchFamily="2" charset="0"/>
              </a:rPr>
              <a:t>Lessons from prison teaching for the university classroom: strategies and risks</a:t>
            </a:r>
            <a:endParaRPr lang="en-US" sz="5100" dirty="0">
              <a:latin typeface="Courier" pitchFamily="2" charset="0"/>
            </a:endParaRPr>
          </a:p>
        </p:txBody>
      </p:sp>
      <p:sp>
        <p:nvSpPr>
          <p:cNvPr id="141" name="Rectangle: Rounded Corners 140">
            <a:extLst>
              <a:ext uri="{FF2B5EF4-FFF2-40B4-BE49-F238E27FC236}">
                <a16:creationId xmlns:a16="http://schemas.microsoft.com/office/drawing/2014/main" id="{79F40191-0F44-4FD1-82CC-ACB507C14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575039"/>
            <a:ext cx="9785897" cy="685800"/>
          </a:xfrm>
          <a:prstGeom prst="roundRect">
            <a:avLst>
              <a:gd name="adj"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2AC1E30B-8947-3543-8528-DA5A3077C4F9}"/>
              </a:ext>
            </a:extLst>
          </p:cNvPr>
          <p:cNvSpPr>
            <a:spLocks noGrp="1"/>
          </p:cNvSpPr>
          <p:nvPr>
            <p:ph type="subTitle" idx="1"/>
          </p:nvPr>
        </p:nvSpPr>
        <p:spPr>
          <a:xfrm>
            <a:off x="404553" y="5624945"/>
            <a:ext cx="9078562" cy="592975"/>
          </a:xfrm>
        </p:spPr>
        <p:txBody>
          <a:bodyPr anchor="ctr">
            <a:normAutofit/>
          </a:bodyPr>
          <a:lstStyle/>
          <a:p>
            <a:pPr algn="l"/>
            <a:r>
              <a:rPr lang="en-US" dirty="0">
                <a:latin typeface="Courier" pitchFamily="2" charset="0"/>
              </a:rPr>
              <a:t>Joey Whitfield, MLANG</a:t>
            </a:r>
          </a:p>
        </p:txBody>
      </p:sp>
    </p:spTree>
    <p:extLst>
      <p:ext uri="{BB962C8B-B14F-4D97-AF65-F5344CB8AC3E}">
        <p14:creationId xmlns:p14="http://schemas.microsoft.com/office/powerpoint/2010/main" val="4261661060"/>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DC9B9D-AB92-654E-9475-60F61B3BB311}"/>
              </a:ext>
            </a:extLst>
          </p:cNvPr>
          <p:cNvSpPr>
            <a:spLocks noGrp="1"/>
          </p:cNvSpPr>
          <p:nvPr>
            <p:ph type="title"/>
          </p:nvPr>
        </p:nvSpPr>
        <p:spPr>
          <a:xfrm>
            <a:off x="686834" y="591344"/>
            <a:ext cx="3200400" cy="5585619"/>
          </a:xfrm>
        </p:spPr>
        <p:txBody>
          <a:bodyPr>
            <a:normAutofit/>
          </a:bodyPr>
          <a:lstStyle/>
          <a:p>
            <a:r>
              <a:rPr lang="en-US" dirty="0">
                <a:solidFill>
                  <a:srgbClr val="FFFFFF"/>
                </a:solidFill>
                <a:latin typeface="Courier" pitchFamily="2" charset="0"/>
              </a:rPr>
              <a:t>Inside Out teaching in Cardiff</a:t>
            </a:r>
          </a:p>
        </p:txBody>
      </p:sp>
      <p:sp>
        <p:nvSpPr>
          <p:cNvPr id="3" name="Subtitle 2">
            <a:extLst>
              <a:ext uri="{FF2B5EF4-FFF2-40B4-BE49-F238E27FC236}">
                <a16:creationId xmlns:a16="http://schemas.microsoft.com/office/drawing/2014/main" id="{2AC1E30B-8947-3543-8528-DA5A3077C4F9}"/>
              </a:ext>
            </a:extLst>
          </p:cNvPr>
          <p:cNvSpPr>
            <a:spLocks noGrp="1"/>
          </p:cNvSpPr>
          <p:nvPr>
            <p:ph idx="1"/>
          </p:nvPr>
        </p:nvSpPr>
        <p:spPr>
          <a:xfrm>
            <a:off x="4447308" y="591344"/>
            <a:ext cx="6906491" cy="5585619"/>
          </a:xfrm>
        </p:spPr>
        <p:txBody>
          <a:bodyPr anchor="ctr">
            <a:normAutofit/>
          </a:bodyPr>
          <a:lstStyle/>
          <a:p>
            <a:r>
              <a:rPr lang="en-US" sz="1800" dirty="0">
                <a:latin typeface="Courier" pitchFamily="2" charset="0"/>
              </a:rPr>
              <a:t>Module taught in prison to a class composed of an equal number of ‘inside’ and ‘outside’ students</a:t>
            </a:r>
          </a:p>
          <a:p>
            <a:r>
              <a:rPr lang="en-US" sz="1800" dirty="0">
                <a:latin typeface="Courier" pitchFamily="2" charset="0"/>
              </a:rPr>
              <a:t>First developed in 1997 there are now 300+ courses across 25 states in the USA, in Canada and in the UK at Durham and Kent</a:t>
            </a:r>
          </a:p>
          <a:p>
            <a:r>
              <a:rPr lang="en-US" sz="1800" dirty="0">
                <a:latin typeface="Courier" pitchFamily="2" charset="0"/>
              </a:rPr>
              <a:t>Classes use ‘facilitated’ discussion and guided group activities</a:t>
            </a:r>
          </a:p>
          <a:p>
            <a:r>
              <a:rPr lang="en-US" sz="1800" dirty="0">
                <a:latin typeface="Courier" pitchFamily="2" charset="0"/>
              </a:rPr>
              <a:t>Uses transformative and experiential pedagogy</a:t>
            </a:r>
          </a:p>
          <a:p>
            <a:r>
              <a:rPr lang="en-US" sz="1800" dirty="0">
                <a:latin typeface="Courier" pitchFamily="2" charset="0"/>
              </a:rPr>
              <a:t>Two modules have been delivered in HMP Cardiff with a third beginning next week</a:t>
            </a:r>
          </a:p>
          <a:p>
            <a:r>
              <a:rPr lang="en-US" sz="1800" dirty="0">
                <a:latin typeface="Courier" pitchFamily="2" charset="0"/>
              </a:rPr>
              <a:t>First with MLANG students, second LAWPL students</a:t>
            </a:r>
          </a:p>
          <a:p>
            <a:r>
              <a:rPr lang="en-US" sz="1800" dirty="0">
                <a:latin typeface="Courier" pitchFamily="2" charset="0"/>
              </a:rPr>
              <a:t>‘Crime and Social Justice in Global Perspective’</a:t>
            </a:r>
          </a:p>
          <a:p>
            <a:r>
              <a:rPr lang="en-US" sz="1800" dirty="0">
                <a:latin typeface="Courier" pitchFamily="2" charset="0"/>
              </a:rPr>
              <a:t>Facilitated by me but with guest sessions from colleagues from Social science, Law, Journalism and Media Studies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extLst>
      <p:ext uri="{BB962C8B-B14F-4D97-AF65-F5344CB8AC3E}">
        <p14:creationId xmlns:p14="http://schemas.microsoft.com/office/powerpoint/2010/main" val="488854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DC9B9D-AB92-654E-9475-60F61B3BB311}"/>
              </a:ext>
            </a:extLst>
          </p:cNvPr>
          <p:cNvSpPr>
            <a:spLocks noGrp="1"/>
          </p:cNvSpPr>
          <p:nvPr>
            <p:ph type="title"/>
          </p:nvPr>
        </p:nvSpPr>
        <p:spPr>
          <a:xfrm>
            <a:off x="686834" y="1153572"/>
            <a:ext cx="3200400" cy="4461163"/>
          </a:xfrm>
        </p:spPr>
        <p:txBody>
          <a:bodyPr>
            <a:normAutofit/>
          </a:bodyPr>
          <a:lstStyle/>
          <a:p>
            <a:r>
              <a:rPr lang="en-US" dirty="0">
                <a:solidFill>
                  <a:srgbClr val="FFFFFF"/>
                </a:solidFill>
                <a:latin typeface="Courier" pitchFamily="2" charset="0"/>
              </a:rPr>
              <a:t>Student Comments</a:t>
            </a:r>
          </a:p>
        </p:txBody>
      </p:sp>
      <p:sp>
        <p:nvSpPr>
          <p:cNvPr id="3" name="Subtitle 2">
            <a:extLst>
              <a:ext uri="{FF2B5EF4-FFF2-40B4-BE49-F238E27FC236}">
                <a16:creationId xmlns:a16="http://schemas.microsoft.com/office/drawing/2014/main" id="{2AC1E30B-8947-3543-8528-DA5A3077C4F9}"/>
              </a:ext>
            </a:extLst>
          </p:cNvPr>
          <p:cNvSpPr>
            <a:spLocks noGrp="1"/>
          </p:cNvSpPr>
          <p:nvPr>
            <p:ph idx="1"/>
          </p:nvPr>
        </p:nvSpPr>
        <p:spPr>
          <a:xfrm>
            <a:off x="4447308" y="591344"/>
            <a:ext cx="6906491" cy="5585619"/>
          </a:xfrm>
        </p:spPr>
        <p:txBody>
          <a:bodyPr anchor="ctr">
            <a:normAutofit fontScale="85000" lnSpcReduction="20000"/>
          </a:bodyPr>
          <a:lstStyle/>
          <a:p>
            <a:r>
              <a:rPr lang="en-US" sz="2000" dirty="0">
                <a:latin typeface="Courier" pitchFamily="2" charset="0"/>
              </a:rPr>
              <a:t>‘For me, [the gender class] was the class that most challenged my beliefs and preconceptions about the topic in question. I felt quite tired after class, it was really frustrating to talk so in-depth about a topic and still come out with more questions than answers.’(Outside student)</a:t>
            </a:r>
          </a:p>
          <a:p>
            <a:r>
              <a:rPr lang="en-US" sz="2000" dirty="0">
                <a:latin typeface="Courier" pitchFamily="2" charset="0"/>
              </a:rPr>
              <a:t>‘In my mind crime and punishment are indisputably linked, but why? I had spent my 22 years never questioning this. Why did I believe crime meant punishment? Why not resolution, justice or restoration in certain instance?’ (Outside student)</a:t>
            </a:r>
          </a:p>
          <a:p>
            <a:r>
              <a:rPr lang="en-US" sz="2000" dirty="0">
                <a:latin typeface="Courier" pitchFamily="2" charset="0"/>
              </a:rPr>
              <a:t>‘The way the Crime and Social Justice course unfolds allows the ‘Inside’ students particularly, to reflect on issues of crime and justice which may have personally affected on them and their loved ones [means] it could even form part of the rehabilitative process.’ (Inside student)</a:t>
            </a:r>
          </a:p>
          <a:p>
            <a:r>
              <a:rPr lang="en-US" sz="2000" dirty="0">
                <a:latin typeface="Courier" pitchFamily="2" charset="0"/>
              </a:rPr>
              <a:t>‘The whole experience has been hugely thought-provoking and thoroughly engaging, often giving me sleepless nights thinking about the day’s meetings and topics discussed. I think we’ve gone through the full range of emotion, at some of the facts we’ve found out.’ (Inside student)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extLst>
      <p:ext uri="{BB962C8B-B14F-4D97-AF65-F5344CB8AC3E}">
        <p14:creationId xmlns:p14="http://schemas.microsoft.com/office/powerpoint/2010/main" val="857589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DC9B9D-AB92-654E-9475-60F61B3BB311}"/>
              </a:ext>
            </a:extLst>
          </p:cNvPr>
          <p:cNvSpPr>
            <a:spLocks noGrp="1"/>
          </p:cNvSpPr>
          <p:nvPr>
            <p:ph type="title"/>
          </p:nvPr>
        </p:nvSpPr>
        <p:spPr>
          <a:xfrm>
            <a:off x="118533" y="591344"/>
            <a:ext cx="4048733" cy="5585619"/>
          </a:xfrm>
        </p:spPr>
        <p:txBody>
          <a:bodyPr>
            <a:normAutofit/>
          </a:bodyPr>
          <a:lstStyle/>
          <a:p>
            <a:r>
              <a:rPr lang="en-US" sz="3600" dirty="0">
                <a:solidFill>
                  <a:srgbClr val="FFFFFF"/>
                </a:solidFill>
                <a:latin typeface="Courier" pitchFamily="2" charset="0"/>
              </a:rPr>
              <a:t>Lessons in everyday teaching</a:t>
            </a:r>
          </a:p>
        </p:txBody>
      </p:sp>
      <p:sp>
        <p:nvSpPr>
          <p:cNvPr id="3" name="Subtitle 2">
            <a:extLst>
              <a:ext uri="{FF2B5EF4-FFF2-40B4-BE49-F238E27FC236}">
                <a16:creationId xmlns:a16="http://schemas.microsoft.com/office/drawing/2014/main" id="{2AC1E30B-8947-3543-8528-DA5A3077C4F9}"/>
              </a:ext>
            </a:extLst>
          </p:cNvPr>
          <p:cNvSpPr>
            <a:spLocks noGrp="1"/>
          </p:cNvSpPr>
          <p:nvPr>
            <p:ph idx="1"/>
          </p:nvPr>
        </p:nvSpPr>
        <p:spPr>
          <a:xfrm>
            <a:off x="4447308" y="591344"/>
            <a:ext cx="6906491" cy="5947568"/>
          </a:xfrm>
        </p:spPr>
        <p:txBody>
          <a:bodyPr anchor="ctr">
            <a:normAutofit/>
          </a:bodyPr>
          <a:lstStyle/>
          <a:p>
            <a:r>
              <a:rPr lang="en-US" sz="1800" b="1" dirty="0">
                <a:latin typeface="Courier" pitchFamily="2" charset="0"/>
              </a:rPr>
              <a:t>In ‘Crime and Punishment in Contemporary Latin American Culture’ </a:t>
            </a:r>
            <a:r>
              <a:rPr lang="en-US" sz="1800" dirty="0">
                <a:latin typeface="Courier" pitchFamily="2" charset="0"/>
              </a:rPr>
              <a:t>- research-led literature and film module</a:t>
            </a:r>
          </a:p>
          <a:p>
            <a:r>
              <a:rPr lang="en-US" sz="1800" b="1" dirty="0">
                <a:latin typeface="Courier" pitchFamily="2" charset="0"/>
              </a:rPr>
              <a:t>Creating learning community</a:t>
            </a:r>
            <a:endParaRPr lang="en-US" sz="1800" dirty="0">
              <a:latin typeface="Courier" pitchFamily="2" charset="0"/>
            </a:endParaRPr>
          </a:p>
          <a:p>
            <a:r>
              <a:rPr lang="en-US" sz="1800" dirty="0">
                <a:latin typeface="Courier" pitchFamily="2" charset="0"/>
              </a:rPr>
              <a:t>Classroom manifesto, classroom layout, use of a talking piece, subtle ice-breakers</a:t>
            </a:r>
          </a:p>
          <a:p>
            <a:r>
              <a:rPr lang="en-US" sz="1800" b="1" dirty="0">
                <a:latin typeface="Courier" pitchFamily="2" charset="0"/>
              </a:rPr>
              <a:t>Experiential learning, </a:t>
            </a:r>
            <a:r>
              <a:rPr lang="en-US" sz="1800" dirty="0">
                <a:latin typeface="Courier" pitchFamily="2" charset="0"/>
              </a:rPr>
              <a:t>facilitated ‘active learning’,</a:t>
            </a:r>
            <a:r>
              <a:rPr lang="en-US" sz="1800" b="1" dirty="0">
                <a:latin typeface="Courier" pitchFamily="2" charset="0"/>
              </a:rPr>
              <a:t> </a:t>
            </a:r>
            <a:r>
              <a:rPr lang="en-US" sz="1800" dirty="0">
                <a:latin typeface="Courier" pitchFamily="2" charset="0"/>
              </a:rPr>
              <a:t>use of personal experience and emotion in the classroom</a:t>
            </a:r>
          </a:p>
          <a:p>
            <a:r>
              <a:rPr lang="en-US" sz="1800" b="1" dirty="0">
                <a:latin typeface="Courier" pitchFamily="2" charset="0"/>
              </a:rPr>
              <a:t>Student feedback: </a:t>
            </a:r>
            <a:r>
              <a:rPr lang="en-US" sz="1800" dirty="0">
                <a:latin typeface="Courier" pitchFamily="2" charset="0"/>
              </a:rPr>
              <a:t>Learning not ‘sort of abstractly academic or a means to a grade or job and that it has wider and more personal relevance!’.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extLst>
      <p:ext uri="{BB962C8B-B14F-4D97-AF65-F5344CB8AC3E}">
        <p14:creationId xmlns:p14="http://schemas.microsoft.com/office/powerpoint/2010/main" val="2186032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DC9B9D-AB92-654E-9475-60F61B3BB311}"/>
              </a:ext>
            </a:extLst>
          </p:cNvPr>
          <p:cNvSpPr>
            <a:spLocks noGrp="1"/>
          </p:cNvSpPr>
          <p:nvPr>
            <p:ph type="title"/>
          </p:nvPr>
        </p:nvSpPr>
        <p:spPr>
          <a:xfrm>
            <a:off x="118533" y="591344"/>
            <a:ext cx="4048733" cy="5585619"/>
          </a:xfrm>
        </p:spPr>
        <p:txBody>
          <a:bodyPr>
            <a:normAutofit/>
          </a:bodyPr>
          <a:lstStyle/>
          <a:p>
            <a:r>
              <a:rPr lang="en-US" sz="3600" dirty="0">
                <a:solidFill>
                  <a:srgbClr val="FFFFFF"/>
                </a:solidFill>
                <a:latin typeface="Courier" pitchFamily="2" charset="0"/>
              </a:rPr>
              <a:t>Risks of experiential teaching</a:t>
            </a:r>
          </a:p>
        </p:txBody>
      </p:sp>
      <p:sp>
        <p:nvSpPr>
          <p:cNvPr id="3" name="Subtitle 2">
            <a:extLst>
              <a:ext uri="{FF2B5EF4-FFF2-40B4-BE49-F238E27FC236}">
                <a16:creationId xmlns:a16="http://schemas.microsoft.com/office/drawing/2014/main" id="{2AC1E30B-8947-3543-8528-DA5A3077C4F9}"/>
              </a:ext>
            </a:extLst>
          </p:cNvPr>
          <p:cNvSpPr>
            <a:spLocks noGrp="1"/>
          </p:cNvSpPr>
          <p:nvPr>
            <p:ph idx="1"/>
          </p:nvPr>
        </p:nvSpPr>
        <p:spPr>
          <a:xfrm>
            <a:off x="4447308" y="591344"/>
            <a:ext cx="6906491" cy="5947568"/>
          </a:xfrm>
        </p:spPr>
        <p:txBody>
          <a:bodyPr anchor="ctr">
            <a:normAutofit/>
          </a:bodyPr>
          <a:lstStyle/>
          <a:p>
            <a:r>
              <a:rPr lang="en-US" sz="1800" dirty="0">
                <a:latin typeface="Courier" pitchFamily="2" charset="0"/>
              </a:rPr>
              <a:t>Experiential learning can be challenging for the unprepared student</a:t>
            </a:r>
          </a:p>
          <a:p>
            <a:r>
              <a:rPr lang="en-US" sz="1800" dirty="0">
                <a:latin typeface="Courier" pitchFamily="2" charset="0"/>
              </a:rPr>
              <a:t>Cuban revolution exercise </a:t>
            </a:r>
          </a:p>
          <a:p>
            <a:r>
              <a:rPr lang="en-US" sz="1800" dirty="0">
                <a:latin typeface="Courier" pitchFamily="2" charset="0"/>
              </a:rPr>
              <a:t>‘Kill the English’ etc.</a:t>
            </a:r>
          </a:p>
          <a:p>
            <a:r>
              <a:rPr lang="en-US" sz="1800" dirty="0">
                <a:latin typeface="Courier" pitchFamily="2" charset="0"/>
              </a:rPr>
              <a:t>Icebreaker in the inside out demonstration which upset a participant</a:t>
            </a:r>
          </a:p>
          <a:p>
            <a:r>
              <a:rPr lang="en-US" sz="1800" b="1" dirty="0">
                <a:latin typeface="Courier" pitchFamily="2" charset="0"/>
              </a:rPr>
              <a:t>Conclusion: </a:t>
            </a:r>
            <a:r>
              <a:rPr lang="en-US" sz="1800" dirty="0">
                <a:latin typeface="Courier" pitchFamily="2" charset="0"/>
              </a:rPr>
              <a:t>learning community must be built over time, trust gained </a:t>
            </a:r>
          </a:p>
          <a:p>
            <a:r>
              <a:rPr lang="en-US" sz="1800" dirty="0">
                <a:latin typeface="Courier" pitchFamily="2" charset="0"/>
              </a:rPr>
              <a:t>Learners in prison are more resilient </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extLst>
      <p:ext uri="{BB962C8B-B14F-4D97-AF65-F5344CB8AC3E}">
        <p14:creationId xmlns:p14="http://schemas.microsoft.com/office/powerpoint/2010/main" val="4960645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TotalTime>
  <Words>477</Words>
  <Application>Microsoft Macintosh PowerPoint</Application>
  <PresentationFormat>Widescreen</PresentationFormat>
  <Paragraphs>29</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Courier</vt:lpstr>
      <vt:lpstr>Office Theme</vt:lpstr>
      <vt:lpstr>Lessons from prison teaching for the university classroom: strategies and risks</vt:lpstr>
      <vt:lpstr>Inside Out teaching in Cardiff</vt:lpstr>
      <vt:lpstr>Student Comments</vt:lpstr>
      <vt:lpstr>Lessons in everyday teaching</vt:lpstr>
      <vt:lpstr>Risks of experiential teaching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Non-traditional Teaching Environments: Teaching Inside Out</dc:title>
  <dc:creator>Joey Whitfield</dc:creator>
  <cp:lastModifiedBy>Joey Whitfield</cp:lastModifiedBy>
  <cp:revision>5</cp:revision>
  <dcterms:created xsi:type="dcterms:W3CDTF">2020-01-20T11:09:36Z</dcterms:created>
  <dcterms:modified xsi:type="dcterms:W3CDTF">2021-03-29T08:26:07Z</dcterms:modified>
</cp:coreProperties>
</file>