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D64BB-6EC5-4E08-9F83-0F3775818D4C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98C90-9364-4ED7-8B02-6CBAF188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51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1159" y="6469207"/>
            <a:ext cx="3175000" cy="376959"/>
          </a:xfrm>
        </p:spPr>
        <p:txBody>
          <a:bodyPr/>
          <a:lstStyle>
            <a:lvl1pPr>
              <a:defRPr sz="1400">
                <a:solidFill>
                  <a:schemeClr val="accent5">
                    <a:lumMod val="50000"/>
                  </a:schemeClr>
                </a:solidFill>
                <a:latin typeface="Cosmos" panose="02000503060000020004" pitchFamily="2" charset="0"/>
              </a:defRPr>
            </a:lvl1pPr>
          </a:lstStyle>
          <a:p>
            <a:r>
              <a:rPr lang="en-GB" dirty="0" smtClean="0"/>
              <a:t>www.swansea.ac.uk/engineering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72" y="203199"/>
            <a:ext cx="738910" cy="7389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659" y="203199"/>
            <a:ext cx="1330038" cy="73891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1143"/>
            <a:ext cx="2743200" cy="365125"/>
          </a:xfrm>
        </p:spPr>
        <p:txBody>
          <a:bodyPr/>
          <a:lstStyle>
            <a:lvl1pPr>
              <a:defRPr sz="1400" b="0">
                <a:solidFill>
                  <a:schemeClr val="accent5">
                    <a:lumMod val="50000"/>
                  </a:schemeClr>
                </a:solidFill>
                <a:latin typeface="Cosmos" panose="02000503060000020004" pitchFamily="2" charset="0"/>
              </a:defRPr>
            </a:lvl1pPr>
          </a:lstStyle>
          <a:p>
            <a:r>
              <a:rPr lang="en-GB" dirty="0" smtClean="0"/>
              <a:t>College of Engineering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281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62A5-62BD-4475-BE56-F691F2F8C7EC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College of Engineering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9554-A023-4D41-86CD-BABC1274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57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C8C5-4ECC-4548-BB40-14EF23F76770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College of Engineering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9554-A023-4D41-86CD-BABC1274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1BD8-82D6-46EC-851D-A729BC0EFCF1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College of Engineering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9554-A023-4D41-86CD-BABC1274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73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7153-CBDF-4937-BE3F-C33257F20C52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College of Engineering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9554-A023-4D41-86CD-BABC1274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9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9FF0-E372-4B74-A8C8-FAAB95B88552}" type="datetime1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College of Engineering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9554-A023-4D41-86CD-BABC1274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07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E49E-9C04-4D0D-9B33-DF7310CE7BE8}" type="datetime1">
              <a:rPr lang="en-GB" smtClean="0"/>
              <a:t>25/11/2020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College of Engineering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9554-A023-4D41-86CD-BABC1274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4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F431-0315-4A29-875E-D42315FA3219}" type="datetime1">
              <a:rPr lang="en-GB" smtClean="0"/>
              <a:t>25/11/2020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College of Engineering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9554-A023-4D41-86CD-BABC1274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D230-C9C3-4663-BBEE-0C89ED2E9421}" type="datetime1">
              <a:rPr lang="en-GB" smtClean="0"/>
              <a:t>25/11/2020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College of Engineering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9554-A023-4D41-86CD-BABC1274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1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BB1A-AF09-4791-A512-1DDA12D37DAE}" type="datetime1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College of Engineering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9554-A023-4D41-86CD-BABC1274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9847-F71E-4FCE-BCFA-59547FD641F1}" type="datetime1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College of Engineering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9554-A023-4D41-86CD-BABC1274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07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A6A4B-1C6B-49C2-BA1D-C1CC8A81488B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College of Engineering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D9554-A023-4D41-86CD-BABC1274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71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30263" y="175491"/>
            <a:ext cx="15956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solidFill>
                  <a:srgbClr val="5F5F5F"/>
                </a:solidFill>
                <a:latin typeface="Arial (Headings)"/>
                <a:cs typeface="Arial" panose="020B0604020202020204" pitchFamily="34" charset="0"/>
              </a:rPr>
              <a:t>Title</a:t>
            </a:r>
            <a:endParaRPr lang="en-GB" sz="5400" b="1" dirty="0">
              <a:latin typeface="Arial (Headings)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25234" y="1098821"/>
            <a:ext cx="5059035" cy="2604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GB" b="1" dirty="0">
                <a:solidFill>
                  <a:srgbClr val="5F5F5F"/>
                </a:solidFill>
                <a:cs typeface="Arial" charset="0"/>
              </a:rPr>
              <a:t>Research project summary</a:t>
            </a:r>
          </a:p>
          <a:p>
            <a:pPr defTabSz="914397">
              <a:lnSpc>
                <a:spcPct val="120000"/>
              </a:lnSpc>
              <a:spcAft>
                <a:spcPct val="20000"/>
              </a:spcAft>
              <a:tabLst>
                <a:tab pos="1850323" algn="l"/>
              </a:tabLst>
              <a:defRPr/>
            </a:pPr>
            <a:r>
              <a:rPr lang="en-GB" sz="1600" kern="0" dirty="0" smtClean="0">
                <a:solidFill>
                  <a:schemeClr val="tx1"/>
                </a:solidFill>
              </a:rPr>
              <a:t>Summary </a:t>
            </a:r>
            <a:r>
              <a:rPr lang="en-GB" sz="1600" kern="0" dirty="0">
                <a:solidFill>
                  <a:schemeClr val="tx1"/>
                </a:solidFill>
              </a:rPr>
              <a:t>of the research project</a:t>
            </a:r>
            <a:r>
              <a:rPr lang="en-GB" sz="2800" kern="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5234" y="3842283"/>
            <a:ext cx="5059035" cy="28448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GB" b="1" dirty="0">
                <a:solidFill>
                  <a:srgbClr val="5F5F5F"/>
                </a:solidFill>
                <a:cs typeface="Arial" charset="0"/>
              </a:rPr>
              <a:t>Objectives for the current period</a:t>
            </a:r>
          </a:p>
          <a:p>
            <a:pPr defTabSz="914397">
              <a:lnSpc>
                <a:spcPct val="120000"/>
              </a:lnSpc>
              <a:spcAft>
                <a:spcPct val="20000"/>
              </a:spcAft>
              <a:tabLst>
                <a:tab pos="1850323" algn="l"/>
              </a:tabLst>
              <a:defRPr/>
            </a:pPr>
            <a:endParaRPr lang="en-GB" sz="1600" kern="0" dirty="0" smtClean="0">
              <a:solidFill>
                <a:schemeClr val="tx1"/>
              </a:solidFill>
            </a:endParaRPr>
          </a:p>
          <a:p>
            <a:pPr defTabSz="914397">
              <a:lnSpc>
                <a:spcPct val="120000"/>
              </a:lnSpc>
              <a:spcAft>
                <a:spcPct val="20000"/>
              </a:spcAft>
              <a:tabLst>
                <a:tab pos="1850323" algn="l"/>
              </a:tabLst>
              <a:defRPr/>
            </a:pPr>
            <a:r>
              <a:rPr lang="en-GB" sz="1600" kern="0" dirty="0" smtClean="0">
                <a:solidFill>
                  <a:schemeClr val="tx1"/>
                </a:solidFill>
              </a:rPr>
              <a:t>Statement </a:t>
            </a:r>
            <a:r>
              <a:rPr lang="en-GB" sz="1600" kern="0" dirty="0">
                <a:solidFill>
                  <a:schemeClr val="tx1"/>
                </a:solidFill>
              </a:rPr>
              <a:t>of objectives for the last research period (1 year for full time students)</a:t>
            </a:r>
          </a:p>
          <a:p>
            <a:pPr defTabSz="914397">
              <a:lnSpc>
                <a:spcPct val="120000"/>
              </a:lnSpc>
              <a:spcAft>
                <a:spcPct val="20000"/>
              </a:spcAft>
              <a:tabLst>
                <a:tab pos="1850323" algn="l"/>
              </a:tabLst>
              <a:defRPr/>
            </a:pPr>
            <a:endParaRPr lang="en-GB" sz="3200" kern="0" dirty="0">
              <a:solidFill>
                <a:schemeClr val="tx1"/>
              </a:solidFill>
            </a:endParaRPr>
          </a:p>
          <a:p>
            <a:pPr defTabSz="914397">
              <a:lnSpc>
                <a:spcPct val="120000"/>
              </a:lnSpc>
              <a:spcAft>
                <a:spcPct val="20000"/>
              </a:spcAft>
              <a:tabLst>
                <a:tab pos="1850323" algn="l"/>
              </a:tabLst>
              <a:defRPr/>
            </a:pPr>
            <a:r>
              <a:rPr lang="en-GB" sz="3200" kern="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99772" y="1098821"/>
            <a:ext cx="6641432" cy="39640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20000"/>
              </a:lnSpc>
              <a:tabLst>
                <a:tab pos="1850323" algn="l"/>
              </a:tabLst>
            </a:pPr>
            <a:r>
              <a:rPr lang="en-GB" b="1" dirty="0">
                <a:solidFill>
                  <a:srgbClr val="5F5F5F"/>
                </a:solidFill>
                <a:cs typeface="Arial" charset="0"/>
              </a:rPr>
              <a:t>Research activities</a:t>
            </a:r>
          </a:p>
          <a:p>
            <a:pPr>
              <a:lnSpc>
                <a:spcPct val="120000"/>
              </a:lnSpc>
              <a:spcAft>
                <a:spcPct val="20000"/>
              </a:spcAft>
              <a:tabLst>
                <a:tab pos="1850323" algn="l"/>
              </a:tabLst>
            </a:pPr>
            <a:r>
              <a:rPr lang="en-GB" sz="1600" kern="0" dirty="0">
                <a:solidFill>
                  <a:schemeClr val="tx1"/>
                </a:solidFill>
              </a:rPr>
              <a:t> </a:t>
            </a:r>
            <a:r>
              <a:rPr lang="en-GB" sz="1600" kern="0" dirty="0" smtClean="0">
                <a:solidFill>
                  <a:schemeClr val="tx1"/>
                </a:solidFill>
              </a:rPr>
              <a:t>Difficulties</a:t>
            </a:r>
            <a:r>
              <a:rPr lang="en-GB" sz="1600" kern="0" dirty="0">
                <a:solidFill>
                  <a:schemeClr val="tx1"/>
                </a:solidFill>
              </a:rPr>
              <a:t>, how were they addressed? How does this match research objectives?</a:t>
            </a:r>
          </a:p>
          <a:p>
            <a:pPr>
              <a:lnSpc>
                <a:spcPct val="120000"/>
              </a:lnSpc>
              <a:spcAft>
                <a:spcPct val="20000"/>
              </a:spcAft>
              <a:tabLst>
                <a:tab pos="1850323" algn="l"/>
              </a:tabLst>
            </a:pPr>
            <a:r>
              <a:rPr lang="en-GB" sz="1600" kern="0" dirty="0">
                <a:solidFill>
                  <a:schemeClr val="tx1"/>
                </a:solidFill>
              </a:rPr>
              <a:t>Use figures, graphs, etc as appropriate in this section.</a:t>
            </a:r>
          </a:p>
          <a:p>
            <a:pPr defTabSz="914397">
              <a:lnSpc>
                <a:spcPct val="120000"/>
              </a:lnSpc>
              <a:spcAft>
                <a:spcPct val="20000"/>
              </a:spcAft>
              <a:tabLst>
                <a:tab pos="1850323" algn="l"/>
              </a:tabLst>
              <a:defRPr/>
            </a:pPr>
            <a:r>
              <a:rPr lang="en-GB" sz="3200" kern="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9772" y="5168767"/>
            <a:ext cx="6641432" cy="15183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 smtClean="0">
                <a:solidFill>
                  <a:srgbClr val="5F5F5F"/>
                </a:solidFill>
                <a:cs typeface="Arial" charset="0"/>
              </a:rPr>
              <a:t>Conclusions and objectives for the next research period</a:t>
            </a:r>
            <a:endParaRPr lang="en-GB" sz="1800" dirty="0" smtClean="0"/>
          </a:p>
          <a:p>
            <a:pPr marL="0" indent="0">
              <a:buNone/>
            </a:pPr>
            <a:r>
              <a:rPr lang="en-GB" sz="1600" dirty="0" smtClean="0"/>
              <a:t>Your statement goes here.</a:t>
            </a:r>
            <a:endParaRPr lang="en-GB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89580" y="313990"/>
            <a:ext cx="1626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Name:</a:t>
            </a:r>
          </a:p>
          <a:p>
            <a:r>
              <a:rPr lang="en-GB" sz="1200" dirty="0" smtClean="0"/>
              <a:t>Year of study:</a:t>
            </a:r>
          </a:p>
          <a:p>
            <a:r>
              <a:rPr lang="en-GB" sz="1200" dirty="0" smtClean="0"/>
              <a:t>Supervisors: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699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19735DF67FAC4187721E8C031C8FEE" ma:contentTypeVersion="13" ma:contentTypeDescription="Create a new document." ma:contentTypeScope="" ma:versionID="725f2e470a11ea140c74ac086e94aad3">
  <xsd:schema xmlns:xsd="http://www.w3.org/2001/XMLSchema" xmlns:xs="http://www.w3.org/2001/XMLSchema" xmlns:p="http://schemas.microsoft.com/office/2006/metadata/properties" xmlns:ns3="67703db0-53a1-493b-b18e-f43ddb857d2b" xmlns:ns4="f78cf6c8-f6e6-485e-8917-ffa05d461193" targetNamespace="http://schemas.microsoft.com/office/2006/metadata/properties" ma:root="true" ma:fieldsID="8141305e53b0cffeac5f75b5ddf60ed2" ns3:_="" ns4:_="">
    <xsd:import namespace="67703db0-53a1-493b-b18e-f43ddb857d2b"/>
    <xsd:import namespace="f78cf6c8-f6e6-485e-8917-ffa05d4611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703db0-53a1-493b-b18e-f43ddb857d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8cf6c8-f6e6-485e-8917-ffa05d461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936555-A13A-4C55-9BE3-85735B35C8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78cf6c8-f6e6-485e-8917-ffa05d461193"/>
    <ds:schemaRef ds:uri="http://schemas.microsoft.com/office/2006/documentManagement/types"/>
    <ds:schemaRef ds:uri="67703db0-53a1-493b-b18e-f43ddb857d2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02621F3-DE88-47C7-94D4-D85A1E6F43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8F5EEB-675C-4E63-985B-DE9F3045CF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703db0-53a1-493b-b18e-f43ddb857d2b"/>
    <ds:schemaRef ds:uri="f78cf6c8-f6e6-485e-8917-ffa05d461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83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(Headings)</vt:lpstr>
      <vt:lpstr>Calibri</vt:lpstr>
      <vt:lpstr>Calibri Light</vt:lpstr>
      <vt:lpstr>Cosmos</vt:lpstr>
      <vt:lpstr>Office Theme</vt:lpstr>
      <vt:lpstr>PowerPoint Presentation</vt:lpstr>
    </vt:vector>
  </TitlesOfParts>
  <Company>Swansea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Bevan K.A.</dc:creator>
  <cp:lastModifiedBy>Bevan K.A.</cp:lastModifiedBy>
  <cp:revision>6</cp:revision>
  <dcterms:created xsi:type="dcterms:W3CDTF">2020-11-25T14:56:25Z</dcterms:created>
  <dcterms:modified xsi:type="dcterms:W3CDTF">2020-11-25T15:51:22Z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0x0101002319735DF67FAC4187721E8C031C8FEE</vt:lpwstr>
  </property>
</Properties>
</file>