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90" r:id="rId4"/>
    <p:sldId id="262" r:id="rId5"/>
    <p:sldId id="264" r:id="rId6"/>
    <p:sldId id="265" r:id="rId7"/>
    <p:sldId id="266" r:id="rId8"/>
    <p:sldId id="268" r:id="rId9"/>
    <p:sldId id="270" r:id="rId10"/>
    <p:sldId id="272" r:id="rId11"/>
    <p:sldId id="275" r:id="rId12"/>
    <p:sldId id="277" r:id="rId13"/>
    <p:sldId id="278" r:id="rId14"/>
    <p:sldId id="279" r:id="rId15"/>
    <p:sldId id="280" r:id="rId16"/>
    <p:sldId id="281" r:id="rId17"/>
    <p:sldId id="282" r:id="rId18"/>
    <p:sldId id="273" r:id="rId19"/>
    <p:sldId id="284" r:id="rId20"/>
    <p:sldId id="286" r:id="rId21"/>
    <p:sldId id="292" r:id="rId22"/>
    <p:sldId id="29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73"/>
    <p:restoredTop sz="86422"/>
  </p:normalViewPr>
  <p:slideViewPr>
    <p:cSldViewPr snapToGrid="0" snapToObjects="1">
      <p:cViewPr varScale="1">
        <p:scale>
          <a:sx n="124" d="100"/>
          <a:sy n="124" d="100"/>
        </p:scale>
        <p:origin x="456" y="17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cap="none" baseline="0">
                <a:latin typeface="American Typewriter" panose="02090604020004020304" pitchFamily="18" charset="77"/>
              </a:defRPr>
            </a:lvl1pPr>
          </a:lstStyle>
          <a:p>
            <a:r>
              <a:rPr lang="en-US" dirty="0"/>
              <a:t>Click to edit Master title style</a:t>
            </a:r>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cap="none" baseline="0">
                <a:solidFill>
                  <a:schemeClr val="bg1">
                    <a:lumMod val="50000"/>
                  </a:schemeClr>
                </a:solidFill>
                <a:latin typeface="American Typewriter" panose="02090604020004020304" pitchFamily="18"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8A87A34-81AB-432B-8DAE-1953F412C126}" type="datetimeFigureOut">
              <a:rPr lang="en-US" dirty="0"/>
              <a:t>5/1/19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lvl1pPr>
              <a:defRPr cap="none" baseline="0">
                <a:solidFill>
                  <a:schemeClr val="tx1">
                    <a:lumMod val="65000"/>
                    <a:lumOff val="35000"/>
                  </a:schemeClr>
                </a:solidFill>
                <a:latin typeface="American Typewriter" panose="02090604020004020304" pitchFamily="18" charset="77"/>
              </a:defRPr>
            </a:lvl1pPr>
          </a:lstStyle>
          <a:p>
            <a:r>
              <a:rPr lang="en-US" dirty="0"/>
              <a:t>Click to edit Master title style</a:t>
            </a:r>
          </a:p>
        </p:txBody>
      </p:sp>
      <p:sp>
        <p:nvSpPr>
          <p:cNvPr id="12" name="Content Placeholder 2"/>
          <p:cNvSpPr>
            <a:spLocks noGrp="1"/>
          </p:cNvSpPr>
          <p:nvPr>
            <p:ph sz="quarter" idx="13"/>
          </p:nvPr>
        </p:nvSpPr>
        <p:spPr>
          <a:xfrm>
            <a:off x="913774" y="2367092"/>
            <a:ext cx="10363826" cy="3424107"/>
          </a:xfrm>
        </p:spPr>
        <p:txBody>
          <a:bodyPr/>
          <a:lstStyle>
            <a:lvl1pPr>
              <a:buClr>
                <a:schemeClr val="tx1">
                  <a:lumMod val="65000"/>
                  <a:lumOff val="35000"/>
                </a:schemeClr>
              </a:buClr>
              <a:defRPr cap="none" baseline="0">
                <a:solidFill>
                  <a:schemeClr val="tx1">
                    <a:lumMod val="65000"/>
                    <a:lumOff val="35000"/>
                  </a:schemeClr>
                </a:solidFill>
                <a:latin typeface="American Typewriter" panose="02090604020004020304" pitchFamily="18" charset="77"/>
              </a:defRPr>
            </a:lvl1pPr>
            <a:lvl2pPr>
              <a:buClr>
                <a:schemeClr val="tx1">
                  <a:lumMod val="65000"/>
                  <a:lumOff val="35000"/>
                </a:schemeClr>
              </a:buClr>
              <a:defRPr cap="none" baseline="0">
                <a:solidFill>
                  <a:schemeClr val="tx1">
                    <a:lumMod val="65000"/>
                    <a:lumOff val="35000"/>
                  </a:schemeClr>
                </a:solidFill>
                <a:latin typeface="American Typewriter" panose="02090604020004020304" pitchFamily="18" charset="77"/>
              </a:defRPr>
            </a:lvl2pPr>
            <a:lvl3pPr>
              <a:defRPr cap="none" baseline="0">
                <a:solidFill>
                  <a:schemeClr val="tx1">
                    <a:lumMod val="65000"/>
                    <a:lumOff val="35000"/>
                  </a:schemeClr>
                </a:solidFill>
                <a:latin typeface="American Typewriter" panose="02090604020004020304" pitchFamily="18" charset="77"/>
              </a:defRPr>
            </a:lvl3pPr>
            <a:lvl4pPr>
              <a:defRPr cap="none" baseline="0">
                <a:solidFill>
                  <a:schemeClr val="tx1">
                    <a:lumMod val="65000"/>
                    <a:lumOff val="35000"/>
                  </a:schemeClr>
                </a:solidFill>
                <a:latin typeface="American Typewriter" panose="02090604020004020304" pitchFamily="18" charset="77"/>
              </a:defRPr>
            </a:lvl4pPr>
            <a:lvl5pPr>
              <a:defRPr cap="none" baseline="0">
                <a:solidFill>
                  <a:schemeClr val="tx1">
                    <a:lumMod val="65000"/>
                    <a:lumOff val="35000"/>
                  </a:schemeClr>
                </a:solidFill>
                <a:latin typeface="American Typewriter" panose="02090604020004020304" pitchFamily="18"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5/1/19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5/1/19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5/1/19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5/1/19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christophm.github.io/interpretable-ml-book" TargetMode="External"/><Relationship Id="rId2" Type="http://schemas.openxmlformats.org/officeDocument/2006/relationships/hyperlink" Target="https://www.technologyreview.com/s/604087/the-dark-secret-at-the-heart-of-a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wired.co.uk/article/technology-regulation-algorithm-contro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wired.co.uk/article/technology-regulation-algorithm-contro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omparethecloud.net/articles/2018-ai-evolu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royalsociety.org/~/media/policy/projects/machine-learning/publications/machine-learning-report.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99726-59B9-6045-A87D-86CBC976D4D9}"/>
              </a:ext>
            </a:extLst>
          </p:cNvPr>
          <p:cNvSpPr>
            <a:spLocks noGrp="1"/>
          </p:cNvSpPr>
          <p:nvPr>
            <p:ph type="ctrTitle"/>
          </p:nvPr>
        </p:nvSpPr>
        <p:spPr>
          <a:xfrm>
            <a:off x="1751012" y="1916607"/>
            <a:ext cx="8689976" cy="1610366"/>
          </a:xfrm>
        </p:spPr>
        <p:txBody>
          <a:bodyPr/>
          <a:lstStyle/>
          <a:p>
            <a:r>
              <a:rPr lang="en-GB" dirty="0">
                <a:solidFill>
                  <a:srgbClr val="C00000"/>
                </a:solidFill>
              </a:rPr>
              <a:t>Right to an Explanation Considered Harmful</a:t>
            </a:r>
          </a:p>
        </p:txBody>
      </p:sp>
      <p:sp>
        <p:nvSpPr>
          <p:cNvPr id="3" name="Subtitle 2">
            <a:extLst>
              <a:ext uri="{FF2B5EF4-FFF2-40B4-BE49-F238E27FC236}">
                <a16:creationId xmlns:a16="http://schemas.microsoft.com/office/drawing/2014/main" id="{4BE40DD9-6501-DC49-B385-5B0D857E1D28}"/>
              </a:ext>
            </a:extLst>
          </p:cNvPr>
          <p:cNvSpPr>
            <a:spLocks noGrp="1"/>
          </p:cNvSpPr>
          <p:nvPr>
            <p:ph type="subTitle" idx="1"/>
          </p:nvPr>
        </p:nvSpPr>
        <p:spPr/>
        <p:txBody>
          <a:bodyPr/>
          <a:lstStyle/>
          <a:p>
            <a:r>
              <a:rPr lang="en-GB" dirty="0"/>
              <a:t>Andy Crabtree</a:t>
            </a:r>
          </a:p>
          <a:p>
            <a:r>
              <a:rPr lang="en-GB" sz="1200" dirty="0"/>
              <a:t>www.andy-crabtree.com</a:t>
            </a:r>
          </a:p>
        </p:txBody>
      </p:sp>
    </p:spTree>
    <p:extLst>
      <p:ext uri="{BB962C8B-B14F-4D97-AF65-F5344CB8AC3E}">
        <p14:creationId xmlns:p14="http://schemas.microsoft.com/office/powerpoint/2010/main" val="2674904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FFCC8-FB65-6D41-BA1A-A144A013A2D6}"/>
              </a:ext>
            </a:extLst>
          </p:cNvPr>
          <p:cNvSpPr>
            <a:spLocks noGrp="1"/>
          </p:cNvSpPr>
          <p:nvPr>
            <p:ph type="title"/>
          </p:nvPr>
        </p:nvSpPr>
        <p:spPr>
          <a:xfrm>
            <a:off x="913149" y="631372"/>
            <a:ext cx="10364451" cy="1258720"/>
          </a:xfrm>
        </p:spPr>
        <p:txBody>
          <a:bodyPr/>
          <a:lstStyle/>
          <a:p>
            <a:r>
              <a:rPr lang="en-GB" dirty="0"/>
              <a:t>Problem 4</a:t>
            </a:r>
          </a:p>
        </p:txBody>
      </p:sp>
      <p:sp>
        <p:nvSpPr>
          <p:cNvPr id="3" name="Content Placeholder 2">
            <a:extLst>
              <a:ext uri="{FF2B5EF4-FFF2-40B4-BE49-F238E27FC236}">
                <a16:creationId xmlns:a16="http://schemas.microsoft.com/office/drawing/2014/main" id="{D8374AD4-3125-8047-A1D4-59042E565A3F}"/>
              </a:ext>
            </a:extLst>
          </p:cNvPr>
          <p:cNvSpPr>
            <a:spLocks noGrp="1"/>
          </p:cNvSpPr>
          <p:nvPr>
            <p:ph sz="quarter" idx="13"/>
          </p:nvPr>
        </p:nvSpPr>
        <p:spPr>
          <a:xfrm>
            <a:off x="913149" y="1861168"/>
            <a:ext cx="10690397" cy="4365460"/>
          </a:xfrm>
        </p:spPr>
        <p:txBody>
          <a:bodyPr>
            <a:noAutofit/>
          </a:bodyPr>
          <a:lstStyle/>
          <a:p>
            <a:pPr marL="0" indent="0">
              <a:lnSpc>
                <a:spcPts val="2500"/>
              </a:lnSpc>
              <a:spcBef>
                <a:spcPts val="0"/>
              </a:spcBef>
              <a:spcAft>
                <a:spcPts val="600"/>
              </a:spcAft>
              <a:buNone/>
            </a:pPr>
            <a:r>
              <a:rPr lang="en-GB" dirty="0"/>
              <a:t>And it gets worse (for AI)</a:t>
            </a:r>
          </a:p>
          <a:p>
            <a:pPr>
              <a:lnSpc>
                <a:spcPts val="2500"/>
              </a:lnSpc>
              <a:spcBef>
                <a:spcPts val="0"/>
              </a:spcBef>
            </a:pPr>
            <a:r>
              <a:rPr lang="en-GB" sz="1800" dirty="0"/>
              <a:t>Article 22. Automated individual decision-making, including profiling </a:t>
            </a:r>
          </a:p>
          <a:p>
            <a:pPr marL="230400" indent="0">
              <a:lnSpc>
                <a:spcPts val="2500"/>
              </a:lnSpc>
              <a:spcBef>
                <a:spcPts val="600"/>
              </a:spcBef>
              <a:spcAft>
                <a:spcPts val="1200"/>
              </a:spcAft>
              <a:buNone/>
            </a:pPr>
            <a:r>
              <a:rPr lang="en-GB" sz="1600" dirty="0"/>
              <a:t>(3) … the data controller shall implement suitable measures to safeguard the data subject’s rights and freedoms and legitimate interests, </a:t>
            </a:r>
            <a:r>
              <a:rPr lang="en-GB" sz="1600" dirty="0">
                <a:solidFill>
                  <a:srgbClr val="C00000"/>
                </a:solidFill>
              </a:rPr>
              <a:t>at least the right to obtain human intervention</a:t>
            </a:r>
            <a:r>
              <a:rPr lang="en-GB" sz="1600" dirty="0">
                <a:solidFill>
                  <a:schemeClr val="tx1">
                    <a:lumMod val="75000"/>
                    <a:lumOff val="25000"/>
                  </a:schemeClr>
                </a:solidFill>
              </a:rPr>
              <a:t> </a:t>
            </a:r>
            <a:r>
              <a:rPr lang="en-GB" sz="1600" dirty="0">
                <a:solidFill>
                  <a:srgbClr val="C00000"/>
                </a:solidFill>
              </a:rPr>
              <a:t>on the part of the controller</a:t>
            </a:r>
            <a:r>
              <a:rPr lang="en-GB" sz="1600" dirty="0"/>
              <a:t>, to express his or her point of view and to contest the decision. </a:t>
            </a:r>
          </a:p>
          <a:p>
            <a:pPr>
              <a:lnSpc>
                <a:spcPts val="2500"/>
              </a:lnSpc>
              <a:spcBef>
                <a:spcPts val="600"/>
              </a:spcBef>
            </a:pPr>
            <a:r>
              <a:rPr lang="en-GB" sz="1800" dirty="0"/>
              <a:t>Recital 71 clarification of “obtain human intervention”</a:t>
            </a:r>
          </a:p>
          <a:p>
            <a:pPr marL="230400" indent="0">
              <a:lnSpc>
                <a:spcPts val="2500"/>
              </a:lnSpc>
              <a:spcBef>
                <a:spcPts val="600"/>
              </a:spcBef>
              <a:spcAft>
                <a:spcPts val="1200"/>
              </a:spcAft>
              <a:buNone/>
            </a:pPr>
            <a:r>
              <a:rPr lang="en-GB" sz="1600" dirty="0"/>
              <a:t>any form of automated processing of personal data … should be subject to suitable safeguards, which should include specific information to the data subject and the right to obtain human intervention, to express his or her point of view, </a:t>
            </a:r>
            <a:r>
              <a:rPr lang="en-GB" sz="1600" dirty="0">
                <a:solidFill>
                  <a:srgbClr val="C00000"/>
                </a:solidFill>
              </a:rPr>
              <a:t>to obtain an explanation of the decision reached after such assessment </a:t>
            </a:r>
            <a:r>
              <a:rPr lang="en-GB" sz="1600" dirty="0"/>
              <a:t>and to challenge the decision.</a:t>
            </a:r>
          </a:p>
          <a:p>
            <a:pPr>
              <a:lnSpc>
                <a:spcPts val="2500"/>
              </a:lnSpc>
              <a:spcBef>
                <a:spcPts val="0"/>
              </a:spcBef>
              <a:spcAft>
                <a:spcPts val="600"/>
              </a:spcAft>
            </a:pPr>
            <a:r>
              <a:rPr lang="en-GB" sz="1800" dirty="0"/>
              <a:t>So insofar as GDPR does mandate an explanation, it is to be provided by a </a:t>
            </a:r>
            <a:r>
              <a:rPr lang="en-GB" sz="1800" dirty="0">
                <a:solidFill>
                  <a:srgbClr val="C00000"/>
                </a:solidFill>
              </a:rPr>
              <a:t>HUMAN BEING</a:t>
            </a:r>
          </a:p>
        </p:txBody>
      </p:sp>
    </p:spTree>
    <p:extLst>
      <p:ext uri="{BB962C8B-B14F-4D97-AF65-F5344CB8AC3E}">
        <p14:creationId xmlns:p14="http://schemas.microsoft.com/office/powerpoint/2010/main" val="396991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dissolv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B629C-9538-7C47-AE0C-C6359B98CF88}"/>
              </a:ext>
            </a:extLst>
          </p:cNvPr>
          <p:cNvSpPr>
            <a:spLocks noGrp="1"/>
          </p:cNvSpPr>
          <p:nvPr>
            <p:ph type="title"/>
          </p:nvPr>
        </p:nvSpPr>
        <p:spPr>
          <a:xfrm>
            <a:off x="913149" y="411689"/>
            <a:ext cx="10364451" cy="1596177"/>
          </a:xfrm>
        </p:spPr>
        <p:txBody>
          <a:bodyPr/>
          <a:lstStyle/>
          <a:p>
            <a:r>
              <a:rPr lang="en-GB" dirty="0"/>
              <a:t>Explaining Automated Decision-Making</a:t>
            </a:r>
          </a:p>
        </p:txBody>
      </p:sp>
      <p:sp>
        <p:nvSpPr>
          <p:cNvPr id="3" name="Content Placeholder 2">
            <a:extLst>
              <a:ext uri="{FF2B5EF4-FFF2-40B4-BE49-F238E27FC236}">
                <a16:creationId xmlns:a16="http://schemas.microsoft.com/office/drawing/2014/main" id="{3B45542A-182C-8F49-ABD4-DA7300D66786}"/>
              </a:ext>
            </a:extLst>
          </p:cNvPr>
          <p:cNvSpPr>
            <a:spLocks noGrp="1"/>
          </p:cNvSpPr>
          <p:nvPr>
            <p:ph sz="quarter" idx="13"/>
          </p:nvPr>
        </p:nvSpPr>
        <p:spPr>
          <a:xfrm>
            <a:off x="746447" y="1785257"/>
            <a:ext cx="10699106" cy="4661054"/>
          </a:xfrm>
        </p:spPr>
        <p:txBody>
          <a:bodyPr>
            <a:normAutofit fontScale="77500" lnSpcReduction="20000"/>
          </a:bodyPr>
          <a:lstStyle/>
          <a:p>
            <a:pPr marL="0" indent="0">
              <a:lnSpc>
                <a:spcPts val="2500"/>
              </a:lnSpc>
              <a:buNone/>
            </a:pPr>
            <a:r>
              <a:rPr lang="en-GB" sz="2400" dirty="0"/>
              <a:t>GDPR mandates general ex ante and specific ex post explanations, but </a:t>
            </a:r>
            <a:r>
              <a:rPr lang="en-GB" sz="2400" dirty="0">
                <a:solidFill>
                  <a:srgbClr val="C00000"/>
                </a:solidFill>
              </a:rPr>
              <a:t>only</a:t>
            </a:r>
            <a:r>
              <a:rPr lang="en-GB" sz="2400" dirty="0"/>
              <a:t> in certain circumstances </a:t>
            </a:r>
            <a:r>
              <a:rPr lang="en-GB" sz="2400" dirty="0">
                <a:solidFill>
                  <a:srgbClr val="C00000"/>
                </a:solidFill>
              </a:rPr>
              <a:t>if </a:t>
            </a:r>
            <a:r>
              <a:rPr lang="en-GB" sz="2400" dirty="0"/>
              <a:t>certain conditions apply</a:t>
            </a:r>
          </a:p>
          <a:p>
            <a:pPr>
              <a:lnSpc>
                <a:spcPts val="2500"/>
              </a:lnSpc>
            </a:pPr>
            <a:r>
              <a:rPr lang="en-GB" sz="2100" dirty="0"/>
              <a:t>However, a specific ex post account is not required to explain </a:t>
            </a:r>
            <a:r>
              <a:rPr lang="en-GB" sz="2100" dirty="0">
                <a:solidFill>
                  <a:srgbClr val="C00000"/>
                </a:solidFill>
              </a:rPr>
              <a:t>how</a:t>
            </a:r>
            <a:r>
              <a:rPr lang="en-GB" sz="2100" dirty="0"/>
              <a:t> an algorithm arrived at a decision</a:t>
            </a:r>
          </a:p>
          <a:p>
            <a:pPr marL="230400" indent="0">
              <a:lnSpc>
                <a:spcPts val="2500"/>
              </a:lnSpc>
              <a:spcBef>
                <a:spcPts val="600"/>
              </a:spcBef>
              <a:spcAft>
                <a:spcPts val="600"/>
              </a:spcAft>
              <a:buNone/>
            </a:pPr>
            <a:r>
              <a:rPr lang="en-GB" sz="1900" dirty="0"/>
              <a:t>“when we talk about an explanation for a decision … we generally mean the </a:t>
            </a:r>
            <a:r>
              <a:rPr lang="en-GB" sz="1900" dirty="0">
                <a:solidFill>
                  <a:srgbClr val="C00000"/>
                </a:solidFill>
              </a:rPr>
              <a:t>reasons or justifications</a:t>
            </a:r>
            <a:r>
              <a:rPr lang="en-GB" sz="1900" dirty="0"/>
              <a:t> for that particular outcome, rather than a description of the decision-making process.” (Budish et al. 2017) </a:t>
            </a:r>
            <a:r>
              <a:rPr lang="en-GB" sz="1900" dirty="0">
                <a:solidFill>
                  <a:schemeClr val="accent1"/>
                </a:solidFill>
              </a:rPr>
              <a:t>DOI 10.2139/ssrn.3064761</a:t>
            </a:r>
          </a:p>
          <a:p>
            <a:pPr marL="230400" indent="0">
              <a:lnSpc>
                <a:spcPts val="2500"/>
              </a:lnSpc>
              <a:spcBef>
                <a:spcPts val="600"/>
              </a:spcBef>
              <a:spcAft>
                <a:spcPts val="600"/>
              </a:spcAft>
              <a:buNone/>
            </a:pPr>
            <a:r>
              <a:rPr lang="en-GB" sz="1900" dirty="0"/>
              <a:t>“When we seek to evaluate the justifications for decision-making that relies on a machine learning model, we are really asking about the </a:t>
            </a:r>
            <a:r>
              <a:rPr lang="en-GB" sz="1900" dirty="0">
                <a:solidFill>
                  <a:srgbClr val="C00000"/>
                </a:solidFill>
              </a:rPr>
              <a:t>institutional and subjective … choices that account for the … decision-making process</a:t>
            </a:r>
            <a:r>
              <a:rPr lang="en-GB" sz="1900" dirty="0"/>
              <a:t>.” (</a:t>
            </a:r>
            <a:r>
              <a:rPr lang="en-GB" sz="1900" dirty="0" err="1"/>
              <a:t>Selbst</a:t>
            </a:r>
            <a:r>
              <a:rPr lang="en-GB" sz="1900" dirty="0"/>
              <a:t> &amp; Barocas 2018) </a:t>
            </a:r>
            <a:r>
              <a:rPr lang="en-GB" sz="1900" dirty="0">
                <a:solidFill>
                  <a:schemeClr val="accent1"/>
                </a:solidFill>
              </a:rPr>
              <a:t>DOI 10.2139/ssrn.3126971</a:t>
            </a:r>
          </a:p>
          <a:p>
            <a:pPr>
              <a:lnSpc>
                <a:spcPts val="2500"/>
              </a:lnSpc>
            </a:pPr>
            <a:r>
              <a:rPr lang="en-GB" sz="2100" dirty="0"/>
              <a:t>So not only does GDPR mandate that explanations for specific decisions be conditionally (if) provided by  a person, not a machine, it also requires that the explaining is done with reference to </a:t>
            </a:r>
            <a:r>
              <a:rPr lang="en-GB" sz="2100" dirty="0">
                <a:solidFill>
                  <a:srgbClr val="C00000"/>
                </a:solidFill>
              </a:rPr>
              <a:t>factors external to algorithmic operations  </a:t>
            </a:r>
          </a:p>
        </p:txBody>
      </p:sp>
    </p:spTree>
    <p:extLst>
      <p:ext uri="{BB962C8B-B14F-4D97-AF65-F5344CB8AC3E}">
        <p14:creationId xmlns:p14="http://schemas.microsoft.com/office/powerpoint/2010/main" val="343924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AAD33-48A7-1947-9063-6E4FFC0D059C}"/>
              </a:ext>
            </a:extLst>
          </p:cNvPr>
          <p:cNvSpPr>
            <a:spLocks noGrp="1"/>
          </p:cNvSpPr>
          <p:nvPr>
            <p:ph type="title"/>
          </p:nvPr>
        </p:nvSpPr>
        <p:spPr>
          <a:xfrm>
            <a:off x="913774" y="770498"/>
            <a:ext cx="10364451" cy="1596177"/>
          </a:xfrm>
        </p:spPr>
        <p:txBody>
          <a:bodyPr/>
          <a:lstStyle/>
          <a:p>
            <a:r>
              <a:rPr lang="en-GB" dirty="0"/>
              <a:t>The Basis of Our Argument [2]</a:t>
            </a:r>
          </a:p>
        </p:txBody>
      </p:sp>
      <p:sp>
        <p:nvSpPr>
          <p:cNvPr id="3" name="Content Placeholder 2">
            <a:extLst>
              <a:ext uri="{FF2B5EF4-FFF2-40B4-BE49-F238E27FC236}">
                <a16:creationId xmlns:a16="http://schemas.microsoft.com/office/drawing/2014/main" id="{03648D58-B232-CD42-AE87-2BB1FF212FA7}"/>
              </a:ext>
            </a:extLst>
          </p:cNvPr>
          <p:cNvSpPr>
            <a:spLocks noGrp="1"/>
          </p:cNvSpPr>
          <p:nvPr>
            <p:ph sz="quarter" idx="13"/>
          </p:nvPr>
        </p:nvSpPr>
        <p:spPr>
          <a:xfrm>
            <a:off x="913774" y="2366675"/>
            <a:ext cx="10363826" cy="3424107"/>
          </a:xfrm>
        </p:spPr>
        <p:txBody>
          <a:bodyPr>
            <a:normAutofit/>
          </a:bodyPr>
          <a:lstStyle/>
          <a:p>
            <a:pPr marL="0" indent="0">
              <a:lnSpc>
                <a:spcPts val="2500"/>
              </a:lnSpc>
              <a:spcBef>
                <a:spcPts val="600"/>
              </a:spcBef>
              <a:spcAft>
                <a:spcPts val="600"/>
              </a:spcAft>
              <a:buNone/>
            </a:pPr>
            <a:r>
              <a:rPr lang="en-GB" dirty="0"/>
              <a:t>The technology</a:t>
            </a:r>
          </a:p>
          <a:p>
            <a:pPr>
              <a:lnSpc>
                <a:spcPts val="2500"/>
              </a:lnSpc>
              <a:spcBef>
                <a:spcPts val="600"/>
              </a:spcBef>
              <a:spcAft>
                <a:spcPts val="600"/>
              </a:spcAft>
            </a:pPr>
            <a:r>
              <a:rPr lang="en-GB" sz="1800" dirty="0"/>
              <a:t>ML methods of interpretability not sufficient to explain algorithmic decision-making </a:t>
            </a:r>
            <a:r>
              <a:rPr lang="en-GB" sz="1800" dirty="0">
                <a:solidFill>
                  <a:srgbClr val="C00000"/>
                </a:solidFill>
              </a:rPr>
              <a:t>in law</a:t>
            </a:r>
          </a:p>
          <a:p>
            <a:pPr>
              <a:lnSpc>
                <a:spcPts val="2500"/>
              </a:lnSpc>
            </a:pPr>
            <a:r>
              <a:rPr lang="en-GB" sz="1800" dirty="0"/>
              <a:t>But surely they can support humans (data controllers) and help them provide justifiable explanations of the decisions arrived at by automated means</a:t>
            </a:r>
          </a:p>
          <a:p>
            <a:pPr marL="230400" indent="0">
              <a:lnSpc>
                <a:spcPts val="2500"/>
              </a:lnSpc>
              <a:spcBef>
                <a:spcPts val="600"/>
              </a:spcBef>
              <a:spcAft>
                <a:spcPts val="600"/>
              </a:spcAft>
              <a:buNone/>
            </a:pPr>
            <a:r>
              <a:rPr lang="en-GB" sz="1600" dirty="0">
                <a:solidFill>
                  <a:srgbClr val="C00000"/>
                </a:solidFill>
              </a:rPr>
              <a:t>“it is reasonable to suppose that any adequate explanation would, at a minimum, provide an account of how input features relate to predictions.” </a:t>
            </a:r>
            <a:r>
              <a:rPr lang="en-GB" sz="1600" dirty="0"/>
              <a:t>(Goodman and Flaxman 2016) </a:t>
            </a:r>
            <a:r>
              <a:rPr lang="en-GB" sz="1600" dirty="0">
                <a:solidFill>
                  <a:schemeClr val="accent1"/>
                </a:solidFill>
              </a:rPr>
              <a:t>DOI 10.1609/aimag.v38i3.2741</a:t>
            </a:r>
            <a:endParaRPr lang="en-GB" sz="1600" dirty="0"/>
          </a:p>
          <a:p>
            <a:pPr>
              <a:lnSpc>
                <a:spcPts val="2500"/>
              </a:lnSpc>
            </a:pPr>
            <a:r>
              <a:rPr lang="en-GB" sz="1800" dirty="0"/>
              <a:t>Is it?</a:t>
            </a:r>
          </a:p>
        </p:txBody>
      </p:sp>
    </p:spTree>
    <p:extLst>
      <p:ext uri="{BB962C8B-B14F-4D97-AF65-F5344CB8AC3E}">
        <p14:creationId xmlns:p14="http://schemas.microsoft.com/office/powerpoint/2010/main" val="951781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ED6D2-1C83-464C-B55F-2AC7AD160936}"/>
              </a:ext>
            </a:extLst>
          </p:cNvPr>
          <p:cNvSpPr>
            <a:spLocks noGrp="1"/>
          </p:cNvSpPr>
          <p:nvPr>
            <p:ph type="title"/>
          </p:nvPr>
        </p:nvSpPr>
        <p:spPr>
          <a:xfrm>
            <a:off x="1447800" y="618517"/>
            <a:ext cx="9263744" cy="1596177"/>
          </a:xfrm>
        </p:spPr>
        <p:txBody>
          <a:bodyPr/>
          <a:lstStyle/>
          <a:p>
            <a:r>
              <a:rPr lang="en-GB" dirty="0"/>
              <a:t>A Survey of Methods for Explaining Black Box Models</a:t>
            </a:r>
          </a:p>
        </p:txBody>
      </p:sp>
      <p:sp>
        <p:nvSpPr>
          <p:cNvPr id="3" name="Content Placeholder 2">
            <a:extLst>
              <a:ext uri="{FF2B5EF4-FFF2-40B4-BE49-F238E27FC236}">
                <a16:creationId xmlns:a16="http://schemas.microsoft.com/office/drawing/2014/main" id="{2C3C46E0-CB5A-BD41-84DB-F597B45558B6}"/>
              </a:ext>
            </a:extLst>
          </p:cNvPr>
          <p:cNvSpPr>
            <a:spLocks noGrp="1"/>
          </p:cNvSpPr>
          <p:nvPr>
            <p:ph sz="quarter" idx="13"/>
          </p:nvPr>
        </p:nvSpPr>
        <p:spPr>
          <a:xfrm>
            <a:off x="913774" y="2367092"/>
            <a:ext cx="10363826" cy="3685365"/>
          </a:xfrm>
        </p:spPr>
        <p:txBody>
          <a:bodyPr>
            <a:normAutofit/>
          </a:bodyPr>
          <a:lstStyle/>
          <a:p>
            <a:pPr marL="0" indent="0">
              <a:lnSpc>
                <a:spcPts val="2500"/>
              </a:lnSpc>
              <a:spcBef>
                <a:spcPts val="600"/>
              </a:spcBef>
              <a:spcAft>
                <a:spcPts val="600"/>
              </a:spcAft>
              <a:buNone/>
            </a:pPr>
            <a:r>
              <a:rPr lang="en-GB" dirty="0"/>
              <a:t>Over 100 ML papers reviewed by </a:t>
            </a:r>
            <a:r>
              <a:rPr lang="en-GB" dirty="0" err="1"/>
              <a:t>Guidotti</a:t>
            </a:r>
            <a:r>
              <a:rPr lang="en-GB" dirty="0"/>
              <a:t> et al. (2019)</a:t>
            </a:r>
            <a:r>
              <a:rPr lang="en-GB" dirty="0">
                <a:solidFill>
                  <a:schemeClr val="accent1"/>
                </a:solidFill>
              </a:rPr>
              <a:t> DOI 10.1145/3236009</a:t>
            </a:r>
          </a:p>
          <a:p>
            <a:pPr>
              <a:lnSpc>
                <a:spcPts val="2500"/>
              </a:lnSpc>
              <a:spcBef>
                <a:spcPts val="600"/>
              </a:spcBef>
              <a:spcAft>
                <a:spcPts val="600"/>
              </a:spcAft>
            </a:pPr>
            <a:r>
              <a:rPr lang="en-GB" sz="1800" dirty="0"/>
              <a:t>Explanation construed of as an “interface” between humans and an automated decision-maker </a:t>
            </a:r>
          </a:p>
          <a:p>
            <a:pPr>
              <a:lnSpc>
                <a:spcPts val="2500"/>
              </a:lnSpc>
            </a:pPr>
            <a:r>
              <a:rPr lang="en-GB" sz="1800" dirty="0"/>
              <a:t>Provided by an arsenal of  global and local “explanator methods” </a:t>
            </a:r>
          </a:p>
          <a:p>
            <a:pPr marL="230400" indent="0">
              <a:lnSpc>
                <a:spcPts val="2500"/>
              </a:lnSpc>
              <a:spcBef>
                <a:spcPts val="600"/>
              </a:spcBef>
              <a:spcAft>
                <a:spcPts val="600"/>
              </a:spcAft>
              <a:buNone/>
            </a:pPr>
            <a:r>
              <a:rPr lang="en-GB" sz="1600" dirty="0"/>
              <a:t>Global methods explain “the whole logic of a model and … different possible outcomes”</a:t>
            </a:r>
          </a:p>
          <a:p>
            <a:pPr marL="230400" indent="0">
              <a:lnSpc>
                <a:spcPts val="2500"/>
              </a:lnSpc>
              <a:spcBef>
                <a:spcPts val="0"/>
              </a:spcBef>
              <a:spcAft>
                <a:spcPts val="600"/>
              </a:spcAft>
              <a:buNone/>
            </a:pPr>
            <a:r>
              <a:rPr lang="en-GB" sz="1600" dirty="0"/>
              <a:t>Local methods explain “only the reasons for a specific decision.” </a:t>
            </a:r>
          </a:p>
          <a:p>
            <a:pPr>
              <a:lnSpc>
                <a:spcPts val="2500"/>
              </a:lnSpc>
            </a:pPr>
            <a:r>
              <a:rPr lang="en-GB" sz="1800" dirty="0"/>
              <a:t>However, </a:t>
            </a:r>
            <a:r>
              <a:rPr lang="en-GB" sz="1800" dirty="0">
                <a:solidFill>
                  <a:srgbClr val="C00000"/>
                </a:solidFill>
              </a:rPr>
              <a:t>“in the literature, very little space is dedicated to a crucial aspect: the model complexity. The evaluation of the model complexity is generally tied to the model comprehensibility, and this is a very hard task to address.” </a:t>
            </a:r>
          </a:p>
        </p:txBody>
      </p:sp>
    </p:spTree>
    <p:extLst>
      <p:ext uri="{BB962C8B-B14F-4D97-AF65-F5344CB8AC3E}">
        <p14:creationId xmlns:p14="http://schemas.microsoft.com/office/powerpoint/2010/main" val="3654665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80DB1-F354-604F-A42B-AE21DD9C04DB}"/>
              </a:ext>
            </a:extLst>
          </p:cNvPr>
          <p:cNvSpPr>
            <a:spLocks noGrp="1"/>
          </p:cNvSpPr>
          <p:nvPr>
            <p:ph type="title"/>
          </p:nvPr>
        </p:nvSpPr>
        <p:spPr>
          <a:xfrm>
            <a:off x="913149" y="293583"/>
            <a:ext cx="10364451" cy="1596177"/>
          </a:xfrm>
        </p:spPr>
        <p:txBody>
          <a:bodyPr/>
          <a:lstStyle/>
          <a:p>
            <a:r>
              <a:rPr lang="en-GB" dirty="0"/>
              <a:t>Problem 5</a:t>
            </a:r>
          </a:p>
        </p:txBody>
      </p:sp>
      <p:sp>
        <p:nvSpPr>
          <p:cNvPr id="3" name="Content Placeholder 2">
            <a:extLst>
              <a:ext uri="{FF2B5EF4-FFF2-40B4-BE49-F238E27FC236}">
                <a16:creationId xmlns:a16="http://schemas.microsoft.com/office/drawing/2014/main" id="{6D6B5C6C-3BAB-6341-B646-B683A2787DCD}"/>
              </a:ext>
            </a:extLst>
          </p:cNvPr>
          <p:cNvSpPr>
            <a:spLocks noGrp="1"/>
          </p:cNvSpPr>
          <p:nvPr>
            <p:ph sz="quarter" idx="13"/>
          </p:nvPr>
        </p:nvSpPr>
        <p:spPr>
          <a:xfrm>
            <a:off x="913774" y="1889760"/>
            <a:ext cx="10363826" cy="4478672"/>
          </a:xfrm>
        </p:spPr>
        <p:txBody>
          <a:bodyPr>
            <a:normAutofit/>
          </a:bodyPr>
          <a:lstStyle/>
          <a:p>
            <a:pPr marL="0" indent="0">
              <a:lnSpc>
                <a:spcPts val="2500"/>
              </a:lnSpc>
              <a:buNone/>
            </a:pPr>
            <a:r>
              <a:rPr lang="en-GB" dirty="0"/>
              <a:t>Model complexity / comprehensibility </a:t>
            </a:r>
          </a:p>
          <a:p>
            <a:pPr>
              <a:lnSpc>
                <a:spcPts val="2500"/>
              </a:lnSpc>
            </a:pPr>
            <a:r>
              <a:rPr lang="en-GB" sz="1800" dirty="0"/>
              <a:t>The rise of </a:t>
            </a:r>
            <a:r>
              <a:rPr lang="en-GB" sz="1800" dirty="0">
                <a:solidFill>
                  <a:srgbClr val="C00000"/>
                </a:solidFill>
              </a:rPr>
              <a:t>inscrutable</a:t>
            </a:r>
            <a:r>
              <a:rPr lang="en-GB" sz="1800" dirty="0">
                <a:solidFill>
                  <a:srgbClr val="FF0000"/>
                </a:solidFill>
              </a:rPr>
              <a:t> </a:t>
            </a:r>
            <a:r>
              <a:rPr lang="en-GB" sz="1800" dirty="0"/>
              <a:t>algorithmic machines</a:t>
            </a:r>
          </a:p>
          <a:p>
            <a:pPr marL="230400" indent="0">
              <a:lnSpc>
                <a:spcPts val="2500"/>
              </a:lnSpc>
              <a:spcBef>
                <a:spcPts val="600"/>
              </a:spcBef>
              <a:spcAft>
                <a:spcPts val="600"/>
              </a:spcAft>
              <a:buNone/>
            </a:pPr>
            <a:r>
              <a:rPr lang="en-GB" sz="1600" dirty="0"/>
              <a:t>“</a:t>
            </a:r>
            <a:r>
              <a:rPr lang="en-GB" sz="1600" dirty="0">
                <a:solidFill>
                  <a:srgbClr val="C00000"/>
                </a:solidFill>
              </a:rPr>
              <a:t>You can’t just look inside a deep neural network to see how it works</a:t>
            </a:r>
            <a:r>
              <a:rPr lang="en-GB" sz="1600" dirty="0"/>
              <a:t>. A network’s reasoning is embedded in the behaviour of thousands of simulated neurons, arranged into dozens or even hundreds of intricately interconnected layers. The neurons in the first layer each receive an input … and then perform a calculation before outputting a new signal. These outputs are fed, in a complex web, to the neurons in the next layer, and so on, until an overall output is produced. Plus, there is a process known as back-propagation ...” </a:t>
            </a:r>
            <a:r>
              <a:rPr lang="en-GB" sz="1600" dirty="0">
                <a:solidFill>
                  <a:schemeClr val="accent1"/>
                </a:solidFill>
                <a:hlinkClick r:id="rId2">
                  <a:extLst>
                    <a:ext uri="{A12FA001-AC4F-418D-AE19-62706E023703}">
                      <ahyp:hlinkClr xmlns:ahyp="http://schemas.microsoft.com/office/drawing/2018/hyperlinkcolor" val="tx"/>
                    </a:ext>
                  </a:extLst>
                </a:hlinkClick>
              </a:rPr>
              <a:t>https://www.technologyreview.com/s/604087/the-dark-secret-at-the-heart-of-ai/</a:t>
            </a:r>
            <a:r>
              <a:rPr lang="en-GB" sz="1600" dirty="0">
                <a:solidFill>
                  <a:schemeClr val="accent1"/>
                </a:solidFill>
              </a:rPr>
              <a:t> </a:t>
            </a:r>
          </a:p>
          <a:p>
            <a:pPr>
              <a:lnSpc>
                <a:spcPts val="2500"/>
              </a:lnSpc>
            </a:pPr>
            <a:r>
              <a:rPr lang="en-GB" sz="1800" dirty="0"/>
              <a:t>Not just neural nets, same applies to complex decision trees, etc. </a:t>
            </a:r>
          </a:p>
          <a:p>
            <a:pPr marL="230400" indent="0">
              <a:lnSpc>
                <a:spcPts val="2500"/>
              </a:lnSpc>
              <a:spcBef>
                <a:spcPts val="0"/>
              </a:spcBef>
              <a:buNone/>
            </a:pPr>
            <a:r>
              <a:rPr lang="en-GB" sz="1600" dirty="0">
                <a:solidFill>
                  <a:srgbClr val="C00000"/>
                </a:solidFill>
              </a:rPr>
              <a:t>“Each feature space with more than 3 dimensions is just not imaginable for humans.” </a:t>
            </a:r>
            <a:r>
              <a:rPr lang="en-GB" sz="1600" dirty="0">
                <a:solidFill>
                  <a:schemeClr val="accent1"/>
                </a:solidFill>
                <a:hlinkClick r:id="rId3">
                  <a:extLst>
                    <a:ext uri="{A12FA001-AC4F-418D-AE19-62706E023703}">
                      <ahyp:hlinkClr xmlns:ahyp="http://schemas.microsoft.com/office/drawing/2018/hyperlinkcolor" val="tx"/>
                    </a:ext>
                  </a:extLst>
                </a:hlinkClick>
              </a:rPr>
              <a:t>https://christophm.github.io/interpretable-ml-book</a:t>
            </a:r>
            <a:r>
              <a:rPr lang="en-GB" sz="1600" dirty="0">
                <a:solidFill>
                  <a:schemeClr val="accent1"/>
                </a:solidFill>
              </a:rPr>
              <a:t>  </a:t>
            </a:r>
          </a:p>
        </p:txBody>
      </p:sp>
    </p:spTree>
    <p:extLst>
      <p:ext uri="{BB962C8B-B14F-4D97-AF65-F5344CB8AC3E}">
        <p14:creationId xmlns:p14="http://schemas.microsoft.com/office/powerpoint/2010/main" val="354048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1C9DC-46B6-834E-82A3-62D115072DA6}"/>
              </a:ext>
            </a:extLst>
          </p:cNvPr>
          <p:cNvSpPr>
            <a:spLocks noGrp="1"/>
          </p:cNvSpPr>
          <p:nvPr>
            <p:ph type="title"/>
          </p:nvPr>
        </p:nvSpPr>
        <p:spPr/>
        <p:txBody>
          <a:bodyPr/>
          <a:lstStyle/>
          <a:p>
            <a:r>
              <a:rPr lang="en-GB" dirty="0"/>
              <a:t>Problem 6</a:t>
            </a:r>
          </a:p>
        </p:txBody>
      </p:sp>
      <p:sp>
        <p:nvSpPr>
          <p:cNvPr id="3" name="Content Placeholder 2">
            <a:extLst>
              <a:ext uri="{FF2B5EF4-FFF2-40B4-BE49-F238E27FC236}">
                <a16:creationId xmlns:a16="http://schemas.microsoft.com/office/drawing/2014/main" id="{8DCCB6C8-88C3-5043-97E3-1F7893B6D54C}"/>
              </a:ext>
            </a:extLst>
          </p:cNvPr>
          <p:cNvSpPr>
            <a:spLocks noGrp="1"/>
          </p:cNvSpPr>
          <p:nvPr>
            <p:ph sz="quarter" idx="13"/>
          </p:nvPr>
        </p:nvSpPr>
        <p:spPr>
          <a:xfrm>
            <a:off x="913774" y="2367092"/>
            <a:ext cx="10363826" cy="3424107"/>
          </a:xfrm>
        </p:spPr>
        <p:txBody>
          <a:bodyPr>
            <a:normAutofit/>
          </a:bodyPr>
          <a:lstStyle/>
          <a:p>
            <a:pPr marL="0" indent="0">
              <a:spcBef>
                <a:spcPts val="600"/>
              </a:spcBef>
              <a:spcAft>
                <a:spcPts val="600"/>
              </a:spcAft>
              <a:buNone/>
            </a:pPr>
            <a:r>
              <a:rPr lang="en-GB" dirty="0"/>
              <a:t>Algorithmic models may not only be inscrutable, the ways in </a:t>
            </a:r>
            <a:r>
              <a:rPr lang="en-GB"/>
              <a:t>which they </a:t>
            </a:r>
            <a:r>
              <a:rPr lang="en-GB" dirty="0"/>
              <a:t>make decisions may also be </a:t>
            </a:r>
            <a:r>
              <a:rPr lang="en-GB" dirty="0">
                <a:solidFill>
                  <a:srgbClr val="C00000"/>
                </a:solidFill>
              </a:rPr>
              <a:t>non-intuitive</a:t>
            </a:r>
          </a:p>
          <a:p>
            <a:pPr>
              <a:spcBef>
                <a:spcPts val="600"/>
              </a:spcBef>
              <a:spcAft>
                <a:spcPts val="1200"/>
              </a:spcAft>
            </a:pPr>
            <a:r>
              <a:rPr lang="en-GB" sz="1800" dirty="0">
                <a:solidFill>
                  <a:srgbClr val="C00000"/>
                </a:solidFill>
              </a:rPr>
              <a:t>“we can’t know the precise structure and workings of algorithms that evolve continuously by a process of machine learning”</a:t>
            </a:r>
            <a:r>
              <a:rPr lang="en-GB" sz="1800" dirty="0"/>
              <a:t> (</a:t>
            </a:r>
            <a:r>
              <a:rPr lang="en-GB" sz="1800" dirty="0" err="1"/>
              <a:t>Walport</a:t>
            </a:r>
            <a:r>
              <a:rPr lang="en-GB" sz="1800" dirty="0"/>
              <a:t> 2017) </a:t>
            </a:r>
            <a:r>
              <a:rPr lang="en-GB" sz="1800" dirty="0">
                <a:solidFill>
                  <a:schemeClr val="accent1"/>
                </a:solidFill>
                <a:hlinkClick r:id="rId2"/>
              </a:rPr>
              <a:t>https://www.wired.co.uk/article/technology-regulation-algorithm-control</a:t>
            </a:r>
            <a:endParaRPr lang="en-GB" sz="1800" dirty="0">
              <a:solidFill>
                <a:schemeClr val="accent1"/>
              </a:solidFill>
            </a:endParaRPr>
          </a:p>
          <a:p>
            <a:pPr>
              <a:spcBef>
                <a:spcPts val="600"/>
              </a:spcBef>
            </a:pPr>
            <a:r>
              <a:rPr lang="en-GB" sz="1800" dirty="0"/>
              <a:t>So even if we can understand how a decision is arrived at </a:t>
            </a:r>
            <a:r>
              <a:rPr lang="en-GB" sz="1800" dirty="0">
                <a:solidFill>
                  <a:srgbClr val="C00000"/>
                </a:solidFill>
              </a:rPr>
              <a:t>(a big if)</a:t>
            </a:r>
            <a:r>
              <a:rPr lang="en-GB" sz="1800" dirty="0"/>
              <a:t>, the decision itself may be </a:t>
            </a:r>
            <a:r>
              <a:rPr lang="en-GB" sz="1800" dirty="0">
                <a:solidFill>
                  <a:srgbClr val="C00000"/>
                </a:solidFill>
              </a:rPr>
              <a:t>non-sensical </a:t>
            </a:r>
            <a:r>
              <a:rPr lang="en-GB" sz="1800" dirty="0"/>
              <a:t>(e.g., pneumonia and asthma)</a:t>
            </a:r>
            <a:endParaRPr lang="en-GB" sz="1800" dirty="0">
              <a:solidFill>
                <a:schemeClr val="accent1"/>
              </a:solidFill>
            </a:endParaRPr>
          </a:p>
        </p:txBody>
      </p:sp>
    </p:spTree>
    <p:extLst>
      <p:ext uri="{BB962C8B-B14F-4D97-AF65-F5344CB8AC3E}">
        <p14:creationId xmlns:p14="http://schemas.microsoft.com/office/powerpoint/2010/main" val="408447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6524-6097-DD48-A394-CA7C3D7EC848}"/>
              </a:ext>
            </a:extLst>
          </p:cNvPr>
          <p:cNvSpPr>
            <a:spLocks noGrp="1"/>
          </p:cNvSpPr>
          <p:nvPr>
            <p:ph type="title"/>
          </p:nvPr>
        </p:nvSpPr>
        <p:spPr/>
        <p:txBody>
          <a:bodyPr/>
          <a:lstStyle/>
          <a:p>
            <a:r>
              <a:rPr lang="en-GB" dirty="0"/>
              <a:t>Problem 7</a:t>
            </a:r>
          </a:p>
        </p:txBody>
      </p:sp>
      <p:sp>
        <p:nvSpPr>
          <p:cNvPr id="3" name="Content Placeholder 2">
            <a:extLst>
              <a:ext uri="{FF2B5EF4-FFF2-40B4-BE49-F238E27FC236}">
                <a16:creationId xmlns:a16="http://schemas.microsoft.com/office/drawing/2014/main" id="{395D7180-CEE2-DE43-BF62-6625E563C76C}"/>
              </a:ext>
            </a:extLst>
          </p:cNvPr>
          <p:cNvSpPr>
            <a:spLocks noGrp="1"/>
          </p:cNvSpPr>
          <p:nvPr>
            <p:ph sz="quarter" idx="13"/>
          </p:nvPr>
        </p:nvSpPr>
        <p:spPr/>
        <p:txBody>
          <a:bodyPr/>
          <a:lstStyle/>
          <a:p>
            <a:pPr marL="0" indent="0">
              <a:lnSpc>
                <a:spcPts val="2500"/>
              </a:lnSpc>
              <a:spcBef>
                <a:spcPts val="600"/>
              </a:spcBef>
              <a:spcAft>
                <a:spcPts val="1200"/>
              </a:spcAft>
              <a:buNone/>
            </a:pPr>
            <a:r>
              <a:rPr lang="en-GB" dirty="0"/>
              <a:t>Causes vs. reasons</a:t>
            </a:r>
          </a:p>
          <a:p>
            <a:pPr>
              <a:lnSpc>
                <a:spcPts val="2500"/>
              </a:lnSpc>
              <a:spcBef>
                <a:spcPts val="600"/>
              </a:spcBef>
              <a:spcAft>
                <a:spcPts val="1200"/>
              </a:spcAft>
            </a:pPr>
            <a:r>
              <a:rPr lang="en-GB" sz="1800" dirty="0"/>
              <a:t>Assuming a) inscrutability and b) non-intuitiveness can be mitigated, then causal (</a:t>
            </a:r>
            <a:r>
              <a:rPr lang="en-GB" sz="1800" dirty="0">
                <a:solidFill>
                  <a:srgbClr val="C00000"/>
                </a:solidFill>
              </a:rPr>
              <a:t>how</a:t>
            </a:r>
            <a:r>
              <a:rPr lang="en-GB" sz="1800" dirty="0"/>
              <a:t>) explanations are not sufficient</a:t>
            </a:r>
          </a:p>
          <a:p>
            <a:pPr>
              <a:lnSpc>
                <a:spcPts val="2500"/>
              </a:lnSpc>
              <a:spcBef>
                <a:spcPts val="600"/>
              </a:spcBef>
              <a:spcAft>
                <a:spcPts val="1200"/>
              </a:spcAft>
            </a:pPr>
            <a:r>
              <a:rPr lang="en-GB" sz="1800" dirty="0"/>
              <a:t>Justifying automated decision-making requires (ex post) that the reasons for carrying out decision-making in the way that it was be made accountable to the law (</a:t>
            </a:r>
            <a:r>
              <a:rPr lang="en-GB" sz="1800" dirty="0">
                <a:solidFill>
                  <a:srgbClr val="C00000"/>
                </a:solidFill>
              </a:rPr>
              <a:t>why</a:t>
            </a:r>
            <a:r>
              <a:rPr lang="en-GB" sz="1800" dirty="0"/>
              <a:t>)</a:t>
            </a:r>
          </a:p>
          <a:p>
            <a:pPr>
              <a:lnSpc>
                <a:spcPts val="2500"/>
              </a:lnSpc>
              <a:spcBef>
                <a:spcPts val="600"/>
              </a:spcBef>
            </a:pPr>
            <a:r>
              <a:rPr lang="en-GB" sz="1800" dirty="0"/>
              <a:t>So ML’s ‘explanator methods’ </a:t>
            </a:r>
            <a:r>
              <a:rPr lang="en-GB" sz="1800" dirty="0">
                <a:solidFill>
                  <a:srgbClr val="C00000"/>
                </a:solidFill>
              </a:rPr>
              <a:t>limited in scope</a:t>
            </a:r>
            <a:r>
              <a:rPr lang="en-GB" sz="1800" dirty="0"/>
              <a:t>, even if they can deal with  a) &amp; b)</a:t>
            </a:r>
          </a:p>
        </p:txBody>
      </p:sp>
    </p:spTree>
    <p:extLst>
      <p:ext uri="{BB962C8B-B14F-4D97-AF65-F5344CB8AC3E}">
        <p14:creationId xmlns:p14="http://schemas.microsoft.com/office/powerpoint/2010/main" val="3054802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B5165-14DF-9244-8851-13703440C24F}"/>
              </a:ext>
            </a:extLst>
          </p:cNvPr>
          <p:cNvSpPr>
            <a:spLocks noGrp="1"/>
          </p:cNvSpPr>
          <p:nvPr>
            <p:ph type="title"/>
          </p:nvPr>
        </p:nvSpPr>
        <p:spPr/>
        <p:txBody>
          <a:bodyPr/>
          <a:lstStyle/>
          <a:p>
            <a:r>
              <a:rPr lang="en-GB" dirty="0"/>
              <a:t>Right to an Explanation Considered Harmful</a:t>
            </a:r>
          </a:p>
        </p:txBody>
      </p:sp>
      <p:sp>
        <p:nvSpPr>
          <p:cNvPr id="3" name="Content Placeholder 2">
            <a:extLst>
              <a:ext uri="{FF2B5EF4-FFF2-40B4-BE49-F238E27FC236}">
                <a16:creationId xmlns:a16="http://schemas.microsoft.com/office/drawing/2014/main" id="{F542EC8A-8C16-484D-B066-9BA7897B229C}"/>
              </a:ext>
            </a:extLst>
          </p:cNvPr>
          <p:cNvSpPr>
            <a:spLocks noGrp="1"/>
          </p:cNvSpPr>
          <p:nvPr>
            <p:ph sz="quarter" idx="13"/>
          </p:nvPr>
        </p:nvSpPr>
        <p:spPr>
          <a:xfrm>
            <a:off x="913774" y="2367092"/>
            <a:ext cx="10363826" cy="4013388"/>
          </a:xfrm>
        </p:spPr>
        <p:txBody>
          <a:bodyPr>
            <a:normAutofit/>
          </a:bodyPr>
          <a:lstStyle/>
          <a:p>
            <a:pPr marL="0" indent="0">
              <a:lnSpc>
                <a:spcPts val="2500"/>
              </a:lnSpc>
              <a:spcBef>
                <a:spcPts val="0"/>
              </a:spcBef>
              <a:spcAft>
                <a:spcPts val="600"/>
              </a:spcAft>
              <a:buNone/>
            </a:pPr>
            <a:r>
              <a:rPr lang="en-GB" dirty="0"/>
              <a:t>Legal requirements and technical challenges mean … </a:t>
            </a:r>
          </a:p>
          <a:p>
            <a:pPr>
              <a:lnSpc>
                <a:spcPts val="2500"/>
              </a:lnSpc>
              <a:spcBef>
                <a:spcPts val="0"/>
              </a:spcBef>
              <a:spcAft>
                <a:spcPts val="600"/>
              </a:spcAft>
            </a:pPr>
            <a:r>
              <a:rPr lang="en-GB" sz="1800" dirty="0"/>
              <a:t>ML/AI cannot deliver </a:t>
            </a:r>
            <a:r>
              <a:rPr lang="en-GB" sz="1800" dirty="0">
                <a:solidFill>
                  <a:srgbClr val="C00000"/>
                </a:solidFill>
              </a:rPr>
              <a:t>legally</a:t>
            </a:r>
            <a:r>
              <a:rPr lang="en-GB" sz="1800" dirty="0"/>
              <a:t> explainable machines</a:t>
            </a:r>
          </a:p>
          <a:p>
            <a:pPr marL="226800" indent="0">
              <a:lnSpc>
                <a:spcPts val="2500"/>
              </a:lnSpc>
              <a:spcBef>
                <a:spcPts val="0"/>
              </a:spcBef>
              <a:spcAft>
                <a:spcPts val="600"/>
              </a:spcAft>
              <a:buNone/>
            </a:pPr>
            <a:r>
              <a:rPr lang="en-GB" sz="1700" dirty="0"/>
              <a:t>Law requires that </a:t>
            </a:r>
            <a:r>
              <a:rPr lang="en-GB" sz="1700" dirty="0">
                <a:solidFill>
                  <a:srgbClr val="C00000"/>
                </a:solidFill>
              </a:rPr>
              <a:t>people</a:t>
            </a:r>
            <a:r>
              <a:rPr lang="en-GB" sz="1700" dirty="0"/>
              <a:t> explain specific algorithmic decisions, and only in certain circumstances if certain conditions apply</a:t>
            </a:r>
          </a:p>
          <a:p>
            <a:pPr marL="226800" indent="0">
              <a:lnSpc>
                <a:spcPts val="2500"/>
              </a:lnSpc>
              <a:spcBef>
                <a:spcPts val="0"/>
              </a:spcBef>
              <a:spcAft>
                <a:spcPts val="600"/>
              </a:spcAft>
              <a:buNone/>
            </a:pPr>
            <a:r>
              <a:rPr lang="en-GB" sz="1700" dirty="0"/>
              <a:t>Technology can only (at best, if </a:t>
            </a:r>
            <a:r>
              <a:rPr lang="en-GB" sz="1700" dirty="0" err="1"/>
              <a:t>a&amp;b</a:t>
            </a:r>
            <a:r>
              <a:rPr lang="en-GB" sz="1700" dirty="0"/>
              <a:t> can be satisfied) explain how specific decisions were arrived at, </a:t>
            </a:r>
            <a:r>
              <a:rPr lang="en-GB" sz="1700" dirty="0">
                <a:solidFill>
                  <a:srgbClr val="C00000"/>
                </a:solidFill>
              </a:rPr>
              <a:t>not why </a:t>
            </a:r>
            <a:r>
              <a:rPr lang="en-GB" sz="1700" dirty="0"/>
              <a:t>the decision-making process is as it is (a job for humans)</a:t>
            </a:r>
          </a:p>
          <a:p>
            <a:pPr>
              <a:lnSpc>
                <a:spcPts val="2500"/>
              </a:lnSpc>
              <a:spcBef>
                <a:spcPts val="600"/>
              </a:spcBef>
              <a:spcAft>
                <a:spcPts val="600"/>
              </a:spcAft>
            </a:pPr>
            <a:r>
              <a:rPr lang="en-GB" sz="1800" dirty="0"/>
              <a:t>Hence the strong suggestion that the right to an explanation be considered harmful</a:t>
            </a:r>
          </a:p>
          <a:p>
            <a:pPr marL="230400" indent="0">
              <a:lnSpc>
                <a:spcPts val="2500"/>
              </a:lnSpc>
              <a:spcBef>
                <a:spcPts val="0"/>
              </a:spcBef>
              <a:spcAft>
                <a:spcPts val="600"/>
              </a:spcAft>
              <a:buNone/>
            </a:pPr>
            <a:r>
              <a:rPr lang="en-GB" sz="1600" dirty="0"/>
              <a:t>It sets up </a:t>
            </a:r>
            <a:r>
              <a:rPr lang="en-GB" sz="1600" dirty="0">
                <a:solidFill>
                  <a:srgbClr val="C00000"/>
                </a:solidFill>
              </a:rPr>
              <a:t>unrealisable</a:t>
            </a:r>
            <a:r>
              <a:rPr lang="en-GB" sz="1600" dirty="0"/>
              <a:t> expectations for ML (it cannot deliver legally defensible explanations)</a:t>
            </a:r>
          </a:p>
          <a:p>
            <a:pPr marL="230400" indent="0">
              <a:lnSpc>
                <a:spcPts val="2500"/>
              </a:lnSpc>
              <a:spcBef>
                <a:spcPts val="0"/>
              </a:spcBef>
              <a:spcAft>
                <a:spcPts val="1200"/>
              </a:spcAft>
              <a:buNone/>
            </a:pPr>
            <a:r>
              <a:rPr lang="en-GB" sz="1600" dirty="0"/>
              <a:t>And </a:t>
            </a:r>
            <a:r>
              <a:rPr lang="en-GB" sz="1600" dirty="0">
                <a:solidFill>
                  <a:srgbClr val="C00000"/>
                </a:solidFill>
              </a:rPr>
              <a:t>unrealistic</a:t>
            </a:r>
            <a:r>
              <a:rPr lang="en-GB" sz="1600" dirty="0"/>
              <a:t> expectations for society at large (rise of inscrutable, non-intuitive machines)</a:t>
            </a:r>
          </a:p>
        </p:txBody>
      </p:sp>
    </p:spTree>
    <p:extLst>
      <p:ext uri="{BB962C8B-B14F-4D97-AF65-F5344CB8AC3E}">
        <p14:creationId xmlns:p14="http://schemas.microsoft.com/office/powerpoint/2010/main" val="341482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ssolve">
                                      <p:cBhvr>
                                        <p:cTn id="21" dur="500"/>
                                        <p:tgtEl>
                                          <p:spTgt spid="3">
                                            <p:txEl>
                                              <p:pRg st="5" end="5"/>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ssolv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F6EAD-8137-B145-90A7-48F5177DD71D}"/>
              </a:ext>
            </a:extLst>
          </p:cNvPr>
          <p:cNvSpPr>
            <a:spLocks noGrp="1"/>
          </p:cNvSpPr>
          <p:nvPr>
            <p:ph type="title"/>
          </p:nvPr>
        </p:nvSpPr>
        <p:spPr/>
        <p:txBody>
          <a:bodyPr/>
          <a:lstStyle/>
          <a:p>
            <a:r>
              <a:rPr lang="en-GB" dirty="0"/>
              <a:t>The Basis of Our Argument [3]</a:t>
            </a:r>
          </a:p>
        </p:txBody>
      </p:sp>
      <p:sp>
        <p:nvSpPr>
          <p:cNvPr id="3" name="Content Placeholder 2">
            <a:extLst>
              <a:ext uri="{FF2B5EF4-FFF2-40B4-BE49-F238E27FC236}">
                <a16:creationId xmlns:a16="http://schemas.microsoft.com/office/drawing/2014/main" id="{41972D96-17A2-084A-AA1C-D4D11B6751AF}"/>
              </a:ext>
            </a:extLst>
          </p:cNvPr>
          <p:cNvSpPr>
            <a:spLocks noGrp="1"/>
          </p:cNvSpPr>
          <p:nvPr>
            <p:ph sz="quarter" idx="13"/>
          </p:nvPr>
        </p:nvSpPr>
        <p:spPr/>
        <p:txBody>
          <a:bodyPr>
            <a:normAutofit/>
          </a:bodyPr>
          <a:lstStyle/>
          <a:p>
            <a:pPr marL="0" indent="0">
              <a:lnSpc>
                <a:spcPts val="2500"/>
              </a:lnSpc>
              <a:spcBef>
                <a:spcPts val="600"/>
              </a:spcBef>
              <a:spcAft>
                <a:spcPts val="600"/>
              </a:spcAft>
              <a:buNone/>
            </a:pPr>
            <a:r>
              <a:rPr lang="en-GB" dirty="0"/>
              <a:t>The limits of explanation</a:t>
            </a:r>
          </a:p>
          <a:p>
            <a:pPr>
              <a:spcBef>
                <a:spcPts val="600"/>
              </a:spcBef>
              <a:spcAft>
                <a:spcPts val="1200"/>
              </a:spcAft>
            </a:pPr>
            <a:r>
              <a:rPr lang="en-GB" sz="1800" dirty="0"/>
              <a:t>“What crash rate might be </a:t>
            </a:r>
            <a:r>
              <a:rPr lang="en-GB" sz="1800" dirty="0">
                <a:solidFill>
                  <a:srgbClr val="C00000"/>
                </a:solidFill>
              </a:rPr>
              <a:t>acceptable</a:t>
            </a:r>
            <a:r>
              <a:rPr lang="en-GB" sz="1800" dirty="0"/>
              <a:t> for vehicles driven by computer systems? At one level, any rate associated with </a:t>
            </a:r>
            <a:r>
              <a:rPr lang="en-GB" sz="1800" dirty="0">
                <a:solidFill>
                  <a:srgbClr val="C00000"/>
                </a:solidFill>
              </a:rPr>
              <a:t>less human suffering</a:t>
            </a:r>
            <a:r>
              <a:rPr lang="en-GB" sz="1800" dirty="0"/>
              <a:t> than vehicles driven by humans would be an improvement on the present.” (</a:t>
            </a:r>
            <a:r>
              <a:rPr lang="en-GB" sz="1800" dirty="0" err="1"/>
              <a:t>Walport</a:t>
            </a:r>
            <a:r>
              <a:rPr lang="en-GB" sz="1800" dirty="0"/>
              <a:t> 2017) </a:t>
            </a:r>
            <a:r>
              <a:rPr lang="en-GB" sz="1800" dirty="0">
                <a:solidFill>
                  <a:schemeClr val="accent1"/>
                </a:solidFill>
                <a:hlinkClick r:id="rId2"/>
              </a:rPr>
              <a:t>https://www.wired.co.uk/article/technology-regulation-algorithm-control</a:t>
            </a:r>
            <a:endParaRPr lang="en-GB" sz="1800" dirty="0">
              <a:solidFill>
                <a:schemeClr val="accent1"/>
              </a:solidFill>
            </a:endParaRPr>
          </a:p>
          <a:p>
            <a:pPr marL="226800" indent="0">
              <a:lnSpc>
                <a:spcPts val="2500"/>
              </a:lnSpc>
              <a:spcBef>
                <a:spcPts val="600"/>
              </a:spcBef>
              <a:spcAft>
                <a:spcPts val="600"/>
              </a:spcAft>
              <a:buNone/>
            </a:pPr>
            <a:r>
              <a:rPr lang="en-GB" sz="1800" dirty="0">
                <a:solidFill>
                  <a:srgbClr val="C00000"/>
                </a:solidFill>
              </a:rPr>
              <a:t>Social acceptability is critical to accommodating inscrutable non-intuitive machines in our everyday lives</a:t>
            </a:r>
          </a:p>
        </p:txBody>
      </p:sp>
    </p:spTree>
    <p:extLst>
      <p:ext uri="{BB962C8B-B14F-4D97-AF65-F5344CB8AC3E}">
        <p14:creationId xmlns:p14="http://schemas.microsoft.com/office/powerpoint/2010/main" val="428078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B4DD0-AECE-7743-8E4A-520AF45A8A7E}"/>
              </a:ext>
            </a:extLst>
          </p:cNvPr>
          <p:cNvSpPr>
            <a:spLocks noGrp="1"/>
          </p:cNvSpPr>
          <p:nvPr>
            <p:ph type="title"/>
          </p:nvPr>
        </p:nvSpPr>
        <p:spPr/>
        <p:txBody>
          <a:bodyPr/>
          <a:lstStyle/>
          <a:p>
            <a:r>
              <a:rPr lang="en-GB" dirty="0"/>
              <a:t>The Social Imperative</a:t>
            </a:r>
          </a:p>
        </p:txBody>
      </p:sp>
      <p:sp>
        <p:nvSpPr>
          <p:cNvPr id="3" name="Content Placeholder 2">
            <a:extLst>
              <a:ext uri="{FF2B5EF4-FFF2-40B4-BE49-F238E27FC236}">
                <a16:creationId xmlns:a16="http://schemas.microsoft.com/office/drawing/2014/main" id="{6FDB7F61-4255-CF4A-80F6-F487550FCCC8}"/>
              </a:ext>
            </a:extLst>
          </p:cNvPr>
          <p:cNvSpPr>
            <a:spLocks noGrp="1"/>
          </p:cNvSpPr>
          <p:nvPr>
            <p:ph sz="quarter" idx="13"/>
          </p:nvPr>
        </p:nvSpPr>
        <p:spPr>
          <a:xfrm>
            <a:off x="913774" y="2367092"/>
            <a:ext cx="10363826" cy="3872391"/>
          </a:xfrm>
        </p:spPr>
        <p:txBody>
          <a:bodyPr>
            <a:noAutofit/>
          </a:bodyPr>
          <a:lstStyle/>
          <a:p>
            <a:pPr marL="0" indent="0">
              <a:lnSpc>
                <a:spcPts val="2500"/>
              </a:lnSpc>
              <a:spcBef>
                <a:spcPts val="600"/>
              </a:spcBef>
              <a:spcAft>
                <a:spcPts val="1200"/>
              </a:spcAft>
              <a:buNone/>
            </a:pPr>
            <a:r>
              <a:rPr lang="en-GB" dirty="0"/>
              <a:t>Accommodating algorithmic machines</a:t>
            </a:r>
          </a:p>
          <a:p>
            <a:pPr>
              <a:lnSpc>
                <a:spcPts val="2500"/>
              </a:lnSpc>
              <a:spcBef>
                <a:spcPts val="600"/>
              </a:spcBef>
              <a:spcAft>
                <a:spcPts val="600"/>
              </a:spcAft>
            </a:pPr>
            <a:r>
              <a:rPr lang="en-GB" sz="1800" dirty="0"/>
              <a:t>Acceptability currently confined to </a:t>
            </a:r>
            <a:r>
              <a:rPr lang="en-GB" sz="1800" dirty="0">
                <a:solidFill>
                  <a:srgbClr val="C00000"/>
                </a:solidFill>
              </a:rPr>
              <a:t>legal </a:t>
            </a:r>
            <a:r>
              <a:rPr lang="en-GB" sz="1800" dirty="0"/>
              <a:t>and </a:t>
            </a:r>
            <a:r>
              <a:rPr lang="en-GB" sz="1800" dirty="0">
                <a:solidFill>
                  <a:srgbClr val="C00000"/>
                </a:solidFill>
              </a:rPr>
              <a:t>ethical</a:t>
            </a:r>
            <a:r>
              <a:rPr lang="en-GB" sz="1800" dirty="0"/>
              <a:t> narratives</a:t>
            </a:r>
          </a:p>
          <a:p>
            <a:pPr marL="226800" indent="0">
              <a:lnSpc>
                <a:spcPts val="2500"/>
              </a:lnSpc>
              <a:spcBef>
                <a:spcPts val="600"/>
              </a:spcBef>
              <a:spcAft>
                <a:spcPts val="600"/>
              </a:spcAft>
              <a:buNone/>
            </a:pPr>
            <a:r>
              <a:rPr lang="en-GB" sz="1600" dirty="0"/>
              <a:t>Explanation and fairness (bias and discrimination)</a:t>
            </a:r>
          </a:p>
          <a:p>
            <a:pPr marL="226800" indent="0">
              <a:lnSpc>
                <a:spcPts val="2500"/>
              </a:lnSpc>
              <a:spcBef>
                <a:spcPts val="600"/>
              </a:spcBef>
              <a:spcAft>
                <a:spcPts val="600"/>
              </a:spcAft>
              <a:buNone/>
            </a:pPr>
            <a:r>
              <a:rPr lang="en-GB" sz="1600" dirty="0"/>
              <a:t>Assumes citizens are Rational actors who will be convinced by legal and ethical assertions</a:t>
            </a:r>
          </a:p>
          <a:p>
            <a:pPr>
              <a:lnSpc>
                <a:spcPts val="2500"/>
              </a:lnSpc>
              <a:spcBef>
                <a:spcPts val="600"/>
              </a:spcBef>
              <a:spcAft>
                <a:spcPts val="600"/>
              </a:spcAft>
            </a:pPr>
            <a:r>
              <a:rPr lang="en-GB" sz="1800" dirty="0"/>
              <a:t>Strong need for </a:t>
            </a:r>
            <a:r>
              <a:rPr lang="en-GB" sz="1800" dirty="0">
                <a:solidFill>
                  <a:srgbClr val="C00000"/>
                </a:solidFill>
              </a:rPr>
              <a:t>broader societal representation </a:t>
            </a:r>
            <a:r>
              <a:rPr lang="en-GB" sz="1800" dirty="0"/>
              <a:t>in development and application of algorithmic machines</a:t>
            </a:r>
          </a:p>
          <a:p>
            <a:pPr marL="226800" indent="0">
              <a:lnSpc>
                <a:spcPts val="2500"/>
              </a:lnSpc>
              <a:spcBef>
                <a:spcPts val="600"/>
              </a:spcBef>
              <a:spcAft>
                <a:spcPts val="600"/>
              </a:spcAft>
              <a:buNone/>
            </a:pPr>
            <a:r>
              <a:rPr lang="en-GB" sz="1600" dirty="0"/>
              <a:t>A </a:t>
            </a:r>
            <a:r>
              <a:rPr lang="en-GB" sz="1600" dirty="0">
                <a:solidFill>
                  <a:srgbClr val="C00000"/>
                </a:solidFill>
              </a:rPr>
              <a:t>‘people first’ </a:t>
            </a:r>
            <a:r>
              <a:rPr lang="en-GB" sz="1600" dirty="0"/>
              <a:t>approach balancing science and technology drivers </a:t>
            </a:r>
          </a:p>
          <a:p>
            <a:pPr marL="226800" indent="0">
              <a:lnSpc>
                <a:spcPts val="2500"/>
              </a:lnSpc>
              <a:spcBef>
                <a:spcPts val="600"/>
              </a:spcBef>
              <a:spcAft>
                <a:spcPts val="600"/>
              </a:spcAft>
              <a:buNone/>
            </a:pPr>
            <a:r>
              <a:rPr lang="en-GB" sz="1600" dirty="0"/>
              <a:t>Putting citizens at the centre of the data revolution</a:t>
            </a:r>
          </a:p>
        </p:txBody>
      </p:sp>
    </p:spTree>
    <p:extLst>
      <p:ext uri="{BB962C8B-B14F-4D97-AF65-F5344CB8AC3E}">
        <p14:creationId xmlns:p14="http://schemas.microsoft.com/office/powerpoint/2010/main" val="1152389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2130-ED58-654C-9A8B-054AD8115A17}"/>
              </a:ext>
            </a:extLst>
          </p:cNvPr>
          <p:cNvSpPr>
            <a:spLocks noGrp="1"/>
          </p:cNvSpPr>
          <p:nvPr>
            <p:ph type="title"/>
          </p:nvPr>
        </p:nvSpPr>
        <p:spPr/>
        <p:txBody>
          <a:bodyPr/>
          <a:lstStyle/>
          <a:p>
            <a:r>
              <a:rPr lang="en-GB" dirty="0"/>
              <a:t>Right to an Explanation</a:t>
            </a:r>
          </a:p>
        </p:txBody>
      </p:sp>
      <p:sp>
        <p:nvSpPr>
          <p:cNvPr id="3" name="Content Placeholder 2">
            <a:extLst>
              <a:ext uri="{FF2B5EF4-FFF2-40B4-BE49-F238E27FC236}">
                <a16:creationId xmlns:a16="http://schemas.microsoft.com/office/drawing/2014/main" id="{2A10478F-1444-1E42-AEA6-ECF2C580BB47}"/>
              </a:ext>
            </a:extLst>
          </p:cNvPr>
          <p:cNvSpPr>
            <a:spLocks noGrp="1"/>
          </p:cNvSpPr>
          <p:nvPr>
            <p:ph sz="quarter" idx="13"/>
          </p:nvPr>
        </p:nvSpPr>
        <p:spPr>
          <a:xfrm>
            <a:off x="914400" y="2214694"/>
            <a:ext cx="10576290" cy="3794220"/>
          </a:xfrm>
        </p:spPr>
        <p:txBody>
          <a:bodyPr>
            <a:normAutofit fontScale="77500" lnSpcReduction="20000"/>
          </a:bodyPr>
          <a:lstStyle/>
          <a:p>
            <a:pPr>
              <a:lnSpc>
                <a:spcPts val="2500"/>
              </a:lnSpc>
              <a:spcBef>
                <a:spcPts val="600"/>
              </a:spcBef>
              <a:spcAft>
                <a:spcPts val="600"/>
              </a:spcAft>
            </a:pPr>
            <a:r>
              <a:rPr lang="en-US" sz="2400" dirty="0"/>
              <a:t>GDPR and ‘explainable’ algorithmic machines</a:t>
            </a:r>
          </a:p>
          <a:p>
            <a:pPr marL="226800" indent="0">
              <a:lnSpc>
                <a:spcPts val="2500"/>
              </a:lnSpc>
              <a:spcBef>
                <a:spcPts val="600"/>
              </a:spcBef>
              <a:buNone/>
            </a:pPr>
            <a:r>
              <a:rPr lang="en-GB" sz="2200" dirty="0">
                <a:solidFill>
                  <a:srgbClr val="C00000"/>
                </a:solidFill>
              </a:rPr>
              <a:t>AI Will Have to Explain Itself </a:t>
            </a:r>
          </a:p>
          <a:p>
            <a:pPr marL="226800" indent="0">
              <a:lnSpc>
                <a:spcPts val="2500"/>
              </a:lnSpc>
              <a:spcBef>
                <a:spcPts val="0"/>
              </a:spcBef>
              <a:spcAft>
                <a:spcPts val="600"/>
              </a:spcAft>
              <a:buNone/>
            </a:pPr>
            <a:r>
              <a:rPr lang="en-GB" sz="2200" dirty="0"/>
              <a:t>“The need for Explainable AI is being driven by upcoming regulations, like the European Union’s General Data Protection Regulation (GDPR), which requires explanations for decisions … Under the GDPR, there are hefty penalties for inaccurate explanations – making it imperative that companies correctly explain the decisioning process of its AI and ML systems, every time.” </a:t>
            </a:r>
            <a:r>
              <a:rPr lang="en-GB" sz="2200" dirty="0">
                <a:solidFill>
                  <a:schemeClr val="accent1"/>
                </a:solidFill>
                <a:hlinkClick r:id="rId2">
                  <a:extLst>
                    <a:ext uri="{A12FA001-AC4F-418D-AE19-62706E023703}">
                      <ahyp:hlinkClr xmlns:ahyp="http://schemas.microsoft.com/office/drawing/2018/hyperlinkcolor" val="tx"/>
                    </a:ext>
                  </a:extLst>
                </a:hlinkClick>
              </a:rPr>
              <a:t>https://www.comparethecloud.net/articles/2018-ai-evolution/</a:t>
            </a:r>
            <a:r>
              <a:rPr lang="en-GB" sz="2200" dirty="0">
                <a:solidFill>
                  <a:schemeClr val="accent1"/>
                </a:solidFill>
              </a:rPr>
              <a:t> </a:t>
            </a:r>
          </a:p>
          <a:p>
            <a:pPr marL="226800" indent="0">
              <a:lnSpc>
                <a:spcPts val="2500"/>
              </a:lnSpc>
              <a:spcBef>
                <a:spcPts val="600"/>
              </a:spcBef>
              <a:spcAft>
                <a:spcPts val="600"/>
              </a:spcAft>
              <a:buNone/>
            </a:pPr>
            <a:r>
              <a:rPr lang="en-US" sz="2200" dirty="0"/>
              <a:t>“</a:t>
            </a:r>
            <a:r>
              <a:rPr lang="en-GB" sz="2200" dirty="0"/>
              <a:t>GDPR’s policy on the right of citizens to receive an explanation for algorithmic decisions highlights the pressing importance of </a:t>
            </a:r>
            <a:r>
              <a:rPr lang="en-GB" sz="2200" dirty="0">
                <a:solidFill>
                  <a:srgbClr val="C00000"/>
                </a:solidFill>
              </a:rPr>
              <a:t>human interpretability in algorithm design</a:t>
            </a:r>
            <a:r>
              <a:rPr lang="en-GB" sz="2200" dirty="0"/>
              <a:t>.” (Goodman &amp; Flaxman 2016) </a:t>
            </a:r>
            <a:r>
              <a:rPr lang="en-GB" sz="2200" dirty="0">
                <a:solidFill>
                  <a:schemeClr val="accent1"/>
                </a:solidFill>
              </a:rPr>
              <a:t>DOI 10.1609/aimag.v38i3.2741</a:t>
            </a:r>
          </a:p>
          <a:p>
            <a:pPr>
              <a:lnSpc>
                <a:spcPts val="2500"/>
              </a:lnSpc>
              <a:spcBef>
                <a:spcPts val="600"/>
              </a:spcBef>
              <a:spcAft>
                <a:spcPts val="600"/>
              </a:spcAft>
            </a:pPr>
            <a:endParaRPr lang="en-GB" sz="2400" b="1" dirty="0">
              <a:solidFill>
                <a:srgbClr val="C00000"/>
              </a:solidFill>
            </a:endParaRPr>
          </a:p>
        </p:txBody>
      </p:sp>
    </p:spTree>
    <p:extLst>
      <p:ext uri="{BB962C8B-B14F-4D97-AF65-F5344CB8AC3E}">
        <p14:creationId xmlns:p14="http://schemas.microsoft.com/office/powerpoint/2010/main" val="295076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D9958-E56C-C946-819E-F6EFFE8CE9F6}"/>
              </a:ext>
            </a:extLst>
          </p:cNvPr>
          <p:cNvSpPr>
            <a:spLocks noGrp="1"/>
          </p:cNvSpPr>
          <p:nvPr>
            <p:ph type="title"/>
          </p:nvPr>
        </p:nvSpPr>
        <p:spPr/>
        <p:txBody>
          <a:bodyPr/>
          <a:lstStyle/>
          <a:p>
            <a:r>
              <a:rPr lang="en-GB" dirty="0"/>
              <a:t>We Need Not Wait</a:t>
            </a:r>
          </a:p>
        </p:txBody>
      </p:sp>
      <p:sp>
        <p:nvSpPr>
          <p:cNvPr id="3" name="Content Placeholder 2">
            <a:extLst>
              <a:ext uri="{FF2B5EF4-FFF2-40B4-BE49-F238E27FC236}">
                <a16:creationId xmlns:a16="http://schemas.microsoft.com/office/drawing/2014/main" id="{643E975D-310A-424B-BC9D-239C57A517BA}"/>
              </a:ext>
            </a:extLst>
          </p:cNvPr>
          <p:cNvSpPr>
            <a:spLocks noGrp="1"/>
          </p:cNvSpPr>
          <p:nvPr>
            <p:ph sz="quarter" idx="13"/>
          </p:nvPr>
        </p:nvSpPr>
        <p:spPr>
          <a:xfrm>
            <a:off x="913774" y="2113280"/>
            <a:ext cx="10363826" cy="4206240"/>
          </a:xfrm>
        </p:spPr>
        <p:txBody>
          <a:bodyPr>
            <a:normAutofit/>
          </a:bodyPr>
          <a:lstStyle/>
          <a:p>
            <a:pPr marL="230400" indent="0">
              <a:lnSpc>
                <a:spcPts val="2500"/>
              </a:lnSpc>
              <a:spcBef>
                <a:spcPts val="0"/>
              </a:spcBef>
              <a:spcAft>
                <a:spcPts val="600"/>
              </a:spcAft>
              <a:buNone/>
            </a:pPr>
            <a:r>
              <a:rPr lang="en-GB" sz="1600" dirty="0"/>
              <a:t>“As these new capabilities for computer systems become increasingly mundane, our relationship with – and expectations of – the technologies at hand will evolve. This raises questions about the long-term effects upon – or expectations from – </a:t>
            </a:r>
            <a:r>
              <a:rPr lang="en-GB" sz="1600" dirty="0">
                <a:solidFill>
                  <a:srgbClr val="C00000"/>
                </a:solidFill>
              </a:rPr>
              <a:t>people who have grown up with </a:t>
            </a:r>
            <a:r>
              <a:rPr lang="en-GB" sz="1600" dirty="0"/>
              <a:t>machine learning systems and smart algorithms in near-ubiquitous usage from an early age.” (Royal Society 2017) </a:t>
            </a:r>
            <a:r>
              <a:rPr lang="en-GB" sz="1600" dirty="0">
                <a:solidFill>
                  <a:srgbClr val="00B0F0"/>
                </a:solidFill>
                <a:hlinkClick r:id="rId2"/>
              </a:rPr>
              <a:t>https://royalsociety.org/~/media/policy/projects/machine-learning/publications/machine-learning-report.pdf</a:t>
            </a:r>
            <a:endParaRPr lang="en-GB" sz="1600" dirty="0">
              <a:solidFill>
                <a:srgbClr val="00B0F0"/>
              </a:solidFill>
            </a:endParaRPr>
          </a:p>
          <a:p>
            <a:pPr>
              <a:lnSpc>
                <a:spcPts val="2500"/>
              </a:lnSpc>
              <a:spcBef>
                <a:spcPts val="600"/>
              </a:spcBef>
              <a:spcAft>
                <a:spcPts val="600"/>
              </a:spcAft>
            </a:pPr>
            <a:r>
              <a:rPr lang="en-GB" sz="1900" dirty="0">
                <a:solidFill>
                  <a:srgbClr val="C00000"/>
                </a:solidFill>
              </a:rPr>
              <a:t>Do we really have to wait for people to ‘grow up’ with algorithmic systems to broaden participation and understand societal expectations?</a:t>
            </a:r>
          </a:p>
          <a:p>
            <a:pPr marL="230400" indent="0">
              <a:lnSpc>
                <a:spcPts val="2500"/>
              </a:lnSpc>
              <a:spcBef>
                <a:spcPts val="0"/>
              </a:spcBef>
              <a:buNone/>
            </a:pPr>
            <a:r>
              <a:rPr lang="en-GB" sz="1600" dirty="0"/>
              <a:t>The future has been a longstanding design problem in HCI – an arsenal of human centred methods</a:t>
            </a:r>
          </a:p>
          <a:p>
            <a:pPr marL="230400" indent="0">
              <a:lnSpc>
                <a:spcPts val="2500"/>
              </a:lnSpc>
              <a:spcBef>
                <a:spcPts val="0"/>
              </a:spcBef>
              <a:buNone/>
            </a:pPr>
            <a:r>
              <a:rPr lang="en-GB" sz="1600" dirty="0"/>
              <a:t>Explore with citizens new kinds of “interfaces” that go beyond explanation and shape ML/AI around the mundane expectations and concerns </a:t>
            </a:r>
            <a:r>
              <a:rPr lang="en-GB" sz="1600" dirty="0">
                <a:solidFill>
                  <a:srgbClr val="C00000"/>
                </a:solidFill>
              </a:rPr>
              <a:t>of society's members</a:t>
            </a:r>
            <a:r>
              <a:rPr lang="en-GB" sz="1600" dirty="0"/>
              <a:t> </a:t>
            </a:r>
            <a:endParaRPr lang="en-GB" sz="1700" dirty="0"/>
          </a:p>
          <a:p>
            <a:endParaRPr lang="en-GB" dirty="0"/>
          </a:p>
        </p:txBody>
      </p:sp>
    </p:spTree>
    <p:extLst>
      <p:ext uri="{BB962C8B-B14F-4D97-AF65-F5344CB8AC3E}">
        <p14:creationId xmlns:p14="http://schemas.microsoft.com/office/powerpoint/2010/main" val="1223251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3CCE6-918D-E940-BB50-88065A894C41}"/>
              </a:ext>
            </a:extLst>
          </p:cNvPr>
          <p:cNvSpPr>
            <a:spLocks noGrp="1"/>
          </p:cNvSpPr>
          <p:nvPr>
            <p:ph type="title"/>
          </p:nvPr>
        </p:nvSpPr>
        <p:spPr/>
        <p:txBody>
          <a:bodyPr/>
          <a:lstStyle/>
          <a:p>
            <a:r>
              <a:rPr lang="en-US" dirty="0"/>
              <a:t>Should We Dispense with Explainable AI?</a:t>
            </a:r>
          </a:p>
        </p:txBody>
      </p:sp>
      <p:sp>
        <p:nvSpPr>
          <p:cNvPr id="3" name="Content Placeholder 2">
            <a:extLst>
              <a:ext uri="{FF2B5EF4-FFF2-40B4-BE49-F238E27FC236}">
                <a16:creationId xmlns:a16="http://schemas.microsoft.com/office/drawing/2014/main" id="{EECF7B78-60DE-6D40-9A40-5B0736A5E6C7}"/>
              </a:ext>
            </a:extLst>
          </p:cNvPr>
          <p:cNvSpPr>
            <a:spLocks noGrp="1"/>
          </p:cNvSpPr>
          <p:nvPr>
            <p:ph sz="quarter" idx="13"/>
          </p:nvPr>
        </p:nvSpPr>
        <p:spPr>
          <a:xfrm>
            <a:off x="913774" y="2367092"/>
            <a:ext cx="10363826" cy="3766730"/>
          </a:xfrm>
        </p:spPr>
        <p:txBody>
          <a:bodyPr>
            <a:normAutofit lnSpcReduction="10000"/>
          </a:bodyPr>
          <a:lstStyle/>
          <a:p>
            <a:pPr marL="226800" indent="0">
              <a:buNone/>
            </a:pPr>
            <a:r>
              <a:rPr lang="en-GB" dirty="0"/>
              <a:t>“Explainable AI—especially explainable machine learning—will be essential if future </a:t>
            </a:r>
            <a:r>
              <a:rPr lang="en-GB" dirty="0" err="1"/>
              <a:t>warfighters</a:t>
            </a:r>
            <a:r>
              <a:rPr lang="en-GB" dirty="0"/>
              <a:t> are to understand, appropriately trust, and effectively manage an emerging generation of artificially intelligent machine partners.” DARPA XAI</a:t>
            </a:r>
          </a:p>
          <a:p>
            <a:pPr marL="226800" indent="0">
              <a:buNone/>
            </a:pPr>
            <a:r>
              <a:rPr lang="en-GB" sz="1600" dirty="0"/>
              <a:t>Not only </a:t>
            </a:r>
            <a:r>
              <a:rPr lang="en-GB" sz="1600" dirty="0" err="1"/>
              <a:t>warfighters</a:t>
            </a:r>
            <a:r>
              <a:rPr lang="en-GB" sz="1600" dirty="0"/>
              <a:t>, but judges, doctors, pilots, etc.</a:t>
            </a:r>
          </a:p>
          <a:p>
            <a:r>
              <a:rPr lang="en-GB" dirty="0"/>
              <a:t>However, need to </a:t>
            </a:r>
            <a:r>
              <a:rPr lang="en-GB" dirty="0">
                <a:solidFill>
                  <a:srgbClr val="C00000"/>
                </a:solidFill>
              </a:rPr>
              <a:t>recognise the limits of explanation</a:t>
            </a:r>
          </a:p>
          <a:p>
            <a:pPr marL="226800" indent="0">
              <a:buNone/>
            </a:pPr>
            <a:r>
              <a:rPr lang="en-GB" sz="1600" dirty="0"/>
              <a:t>That different kinds of explanation are required in different contexts (e.g., causes vs reasons)</a:t>
            </a:r>
          </a:p>
          <a:p>
            <a:pPr marL="226800" indent="0">
              <a:buNone/>
            </a:pPr>
            <a:r>
              <a:rPr lang="en-GB" sz="1600" dirty="0"/>
              <a:t>And that ML methods of interpretability/causal explanations are of limited use in law and arguably in a great many mundane situations too (cars, boilers, thermostats, etc.)</a:t>
            </a:r>
          </a:p>
          <a:p>
            <a:pPr marL="226800" indent="0">
              <a:buNone/>
            </a:pPr>
            <a:r>
              <a:rPr lang="en-GB" sz="1600" dirty="0"/>
              <a:t>Hence, need to complement XAI with fundamental research into social acceptability and the challenges of </a:t>
            </a:r>
            <a:r>
              <a:rPr lang="en-GB" sz="1600" dirty="0">
                <a:solidFill>
                  <a:srgbClr val="C00000"/>
                </a:solidFill>
              </a:rPr>
              <a:t>accommodating </a:t>
            </a:r>
            <a:r>
              <a:rPr lang="en-GB" sz="1600" dirty="0"/>
              <a:t>of algorithmic machines in everyday life</a:t>
            </a:r>
            <a:endParaRPr lang="en-US" sz="1600" dirty="0"/>
          </a:p>
        </p:txBody>
      </p:sp>
    </p:spTree>
    <p:extLst>
      <p:ext uri="{BB962C8B-B14F-4D97-AF65-F5344CB8AC3E}">
        <p14:creationId xmlns:p14="http://schemas.microsoft.com/office/powerpoint/2010/main" val="274469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DC9B5-AAD3-6348-92F5-9623148A6469}"/>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0E533AC5-076C-ED40-B2E9-AAAAB7AD4546}"/>
              </a:ext>
            </a:extLst>
          </p:cNvPr>
          <p:cNvSpPr>
            <a:spLocks noGrp="1"/>
          </p:cNvSpPr>
          <p:nvPr>
            <p:ph sz="quarter" idx="13"/>
          </p:nvPr>
        </p:nvSpPr>
        <p:spPr/>
        <p:txBody>
          <a:bodyPr/>
          <a:lstStyle/>
          <a:p>
            <a:r>
              <a:rPr lang="en-US" dirty="0"/>
              <a:t>Legal-tech scholars Lachlan Urquhart &amp; </a:t>
            </a:r>
            <a:r>
              <a:rPr lang="en-US" dirty="0" err="1"/>
              <a:t>Jiahong</a:t>
            </a:r>
            <a:r>
              <a:rPr lang="en-US" dirty="0"/>
              <a:t> Chen …</a:t>
            </a:r>
          </a:p>
          <a:p>
            <a:endParaRPr lang="en-US" dirty="0"/>
          </a:p>
          <a:p>
            <a:pPr marL="0" indent="0" algn="ctr">
              <a:buNone/>
            </a:pPr>
            <a:r>
              <a:rPr lang="en-US" sz="4800" dirty="0"/>
              <a:t>Questions?</a:t>
            </a:r>
          </a:p>
        </p:txBody>
      </p:sp>
    </p:spTree>
    <p:extLst>
      <p:ext uri="{BB962C8B-B14F-4D97-AF65-F5344CB8AC3E}">
        <p14:creationId xmlns:p14="http://schemas.microsoft.com/office/powerpoint/2010/main" val="1565483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C727D-1104-5D42-81B7-B8839CB55C93}"/>
              </a:ext>
            </a:extLst>
          </p:cNvPr>
          <p:cNvSpPr>
            <a:spLocks noGrp="1"/>
          </p:cNvSpPr>
          <p:nvPr>
            <p:ph type="title"/>
          </p:nvPr>
        </p:nvSpPr>
        <p:spPr/>
        <p:txBody>
          <a:bodyPr/>
          <a:lstStyle/>
          <a:p>
            <a:r>
              <a:rPr lang="en-GB" dirty="0"/>
              <a:t>Right to an Explanation?</a:t>
            </a:r>
            <a:endParaRPr lang="en-US" dirty="0"/>
          </a:p>
        </p:txBody>
      </p:sp>
      <p:sp>
        <p:nvSpPr>
          <p:cNvPr id="3" name="Content Placeholder 2">
            <a:extLst>
              <a:ext uri="{FF2B5EF4-FFF2-40B4-BE49-F238E27FC236}">
                <a16:creationId xmlns:a16="http://schemas.microsoft.com/office/drawing/2014/main" id="{B2F44FA5-2B5C-224C-A2BD-B589D3BAA5CA}"/>
              </a:ext>
            </a:extLst>
          </p:cNvPr>
          <p:cNvSpPr>
            <a:spLocks noGrp="1"/>
          </p:cNvSpPr>
          <p:nvPr>
            <p:ph sz="quarter" idx="13"/>
          </p:nvPr>
        </p:nvSpPr>
        <p:spPr>
          <a:xfrm>
            <a:off x="913774" y="2144255"/>
            <a:ext cx="10363826" cy="3872391"/>
          </a:xfrm>
        </p:spPr>
        <p:txBody>
          <a:bodyPr>
            <a:normAutofit lnSpcReduction="10000"/>
          </a:bodyPr>
          <a:lstStyle/>
          <a:p>
            <a:pPr marL="0" indent="0">
              <a:buNone/>
            </a:pPr>
            <a:r>
              <a:rPr lang="en-US" sz="2600" dirty="0"/>
              <a:t>The ‘right’ is contested and contestable</a:t>
            </a:r>
          </a:p>
          <a:p>
            <a:r>
              <a:rPr lang="en-US" sz="2300" dirty="0"/>
              <a:t>Oh no it doesn’t, oh yes it does, well it should …</a:t>
            </a:r>
          </a:p>
          <a:p>
            <a:pPr marL="226800" indent="0">
              <a:buNone/>
            </a:pPr>
            <a:r>
              <a:rPr lang="en-US" sz="1600" dirty="0"/>
              <a:t>The right “does not exist” (Wachter et al. 2017)</a:t>
            </a:r>
            <a:r>
              <a:rPr lang="en-US" sz="1600" dirty="0">
                <a:solidFill>
                  <a:srgbClr val="C00000"/>
                </a:solidFill>
              </a:rPr>
              <a:t> </a:t>
            </a:r>
            <a:r>
              <a:rPr lang="en-US" sz="1600" dirty="0">
                <a:solidFill>
                  <a:schemeClr val="accent1"/>
                </a:solidFill>
              </a:rPr>
              <a:t>DOI 10.1093/</a:t>
            </a:r>
            <a:r>
              <a:rPr lang="en-US" sz="1600" dirty="0" err="1">
                <a:solidFill>
                  <a:schemeClr val="accent1"/>
                </a:solidFill>
              </a:rPr>
              <a:t>idpl</a:t>
            </a:r>
            <a:r>
              <a:rPr lang="en-US" sz="1600" dirty="0">
                <a:solidFill>
                  <a:schemeClr val="accent1"/>
                </a:solidFill>
              </a:rPr>
              <a:t>/ipx005</a:t>
            </a:r>
            <a:endParaRPr lang="en-US" sz="1600" dirty="0"/>
          </a:p>
          <a:p>
            <a:pPr marL="226800" indent="0">
              <a:buNone/>
            </a:pPr>
            <a:r>
              <a:rPr lang="en-GB" sz="1600" dirty="0"/>
              <a:t>“This rhetorical gamesmanship is irresponsible” (</a:t>
            </a:r>
            <a:r>
              <a:rPr lang="en-GB" sz="1600" dirty="0" err="1"/>
              <a:t>Selbst</a:t>
            </a:r>
            <a:r>
              <a:rPr lang="en-GB" sz="1600" dirty="0"/>
              <a:t> &amp; Powles 2017) </a:t>
            </a:r>
            <a:r>
              <a:rPr lang="en-GB" sz="1600" dirty="0">
                <a:solidFill>
                  <a:schemeClr val="accent1"/>
                </a:solidFill>
              </a:rPr>
              <a:t>DOI 10.1093/</a:t>
            </a:r>
            <a:r>
              <a:rPr lang="en-GB" sz="1600" dirty="0" err="1">
                <a:solidFill>
                  <a:schemeClr val="accent1"/>
                </a:solidFill>
              </a:rPr>
              <a:t>idpl</a:t>
            </a:r>
            <a:r>
              <a:rPr lang="en-GB" sz="1600" dirty="0">
                <a:solidFill>
                  <a:schemeClr val="accent1"/>
                </a:solidFill>
              </a:rPr>
              <a:t>/ipx022 </a:t>
            </a:r>
          </a:p>
          <a:p>
            <a:pPr marL="226800" indent="0">
              <a:buNone/>
            </a:pPr>
            <a:r>
              <a:rPr lang="en-GB" sz="1600" dirty="0"/>
              <a:t>“There is a case to be made for the establishment of a legally binding ‘right to explanation’” </a:t>
            </a:r>
            <a:r>
              <a:rPr lang="en-US" sz="1600" dirty="0"/>
              <a:t>(ATI 2017) </a:t>
            </a:r>
            <a:r>
              <a:rPr lang="en-US" sz="1100" dirty="0">
                <a:solidFill>
                  <a:schemeClr val="accent1"/>
                </a:solidFill>
              </a:rPr>
              <a:t>http://</a:t>
            </a:r>
            <a:r>
              <a:rPr lang="en-US" sz="1100" dirty="0" err="1">
                <a:solidFill>
                  <a:schemeClr val="accent1"/>
                </a:solidFill>
              </a:rPr>
              <a:t>data.parliament.uk</a:t>
            </a:r>
            <a:r>
              <a:rPr lang="en-US" sz="1100" dirty="0">
                <a:solidFill>
                  <a:schemeClr val="accent1"/>
                </a:solidFill>
              </a:rPr>
              <a:t>/</a:t>
            </a:r>
            <a:r>
              <a:rPr lang="en-US" sz="1100" dirty="0" err="1">
                <a:solidFill>
                  <a:schemeClr val="accent1"/>
                </a:solidFill>
              </a:rPr>
              <a:t>WrittenEvidence</a:t>
            </a:r>
            <a:r>
              <a:rPr lang="en-US" sz="1100" dirty="0">
                <a:solidFill>
                  <a:schemeClr val="accent1"/>
                </a:solidFill>
              </a:rPr>
              <a:t>/</a:t>
            </a:r>
            <a:r>
              <a:rPr lang="en-US" sz="1100" dirty="0" err="1">
                <a:solidFill>
                  <a:schemeClr val="accent1"/>
                </a:solidFill>
              </a:rPr>
              <a:t>CommitteeEvidence.svc</a:t>
            </a:r>
            <a:r>
              <a:rPr lang="en-US" sz="1100" dirty="0">
                <a:solidFill>
                  <a:schemeClr val="accent1"/>
                </a:solidFill>
              </a:rPr>
              <a:t>/</a:t>
            </a:r>
            <a:r>
              <a:rPr lang="en-US" sz="1100" dirty="0" err="1">
                <a:solidFill>
                  <a:schemeClr val="accent1"/>
                </a:solidFill>
              </a:rPr>
              <a:t>EvidenceDocument</a:t>
            </a:r>
            <a:r>
              <a:rPr lang="en-US" sz="1100" dirty="0">
                <a:solidFill>
                  <a:schemeClr val="accent1"/>
                </a:solidFill>
              </a:rPr>
              <a:t>/Science%20and%20Technology/Algorithms%20in%20decisionmaking/written/69165.html </a:t>
            </a:r>
          </a:p>
          <a:p>
            <a:r>
              <a:rPr lang="en-US" sz="2300" dirty="0"/>
              <a:t>Our view is that it should be ‘considered harmful’</a:t>
            </a:r>
          </a:p>
          <a:p>
            <a:pPr marL="226800" indent="0">
              <a:spcBef>
                <a:spcPts val="600"/>
              </a:spcBef>
              <a:buNone/>
            </a:pPr>
            <a:r>
              <a:rPr lang="en-US" sz="1600" dirty="0"/>
              <a:t>‘Explainable AI’ not sufficient to address the </a:t>
            </a:r>
            <a:r>
              <a:rPr lang="en-US" sz="1600" dirty="0">
                <a:solidFill>
                  <a:srgbClr val="C00000"/>
                </a:solidFill>
              </a:rPr>
              <a:t>social imperative of accommodating </a:t>
            </a:r>
            <a:r>
              <a:rPr lang="en-US" sz="1600" dirty="0"/>
              <a:t>increasingly inscrutable and non-intuitive algorithmic machines in everyday life</a:t>
            </a:r>
          </a:p>
        </p:txBody>
      </p:sp>
    </p:spTree>
    <p:extLst>
      <p:ext uri="{BB962C8B-B14F-4D97-AF65-F5344CB8AC3E}">
        <p14:creationId xmlns:p14="http://schemas.microsoft.com/office/powerpoint/2010/main" val="237628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dissolv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ssolve">
                                      <p:cBhvr>
                                        <p:cTn id="21" dur="500"/>
                                        <p:tgtEl>
                                          <p:spTgt spid="3">
                                            <p:txEl>
                                              <p:pRg st="5" end="5"/>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ssolv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79BDB-E11B-554F-9E8D-8AAEE7347614}"/>
              </a:ext>
            </a:extLst>
          </p:cNvPr>
          <p:cNvSpPr>
            <a:spLocks noGrp="1"/>
          </p:cNvSpPr>
          <p:nvPr>
            <p:ph type="title"/>
          </p:nvPr>
        </p:nvSpPr>
        <p:spPr/>
        <p:txBody>
          <a:bodyPr/>
          <a:lstStyle/>
          <a:p>
            <a:r>
              <a:rPr lang="en-GB" dirty="0"/>
              <a:t>The Basis of Our Argument [1]</a:t>
            </a:r>
          </a:p>
        </p:txBody>
      </p:sp>
      <p:sp>
        <p:nvSpPr>
          <p:cNvPr id="3" name="Content Placeholder 2">
            <a:extLst>
              <a:ext uri="{FF2B5EF4-FFF2-40B4-BE49-F238E27FC236}">
                <a16:creationId xmlns:a16="http://schemas.microsoft.com/office/drawing/2014/main" id="{06D871E5-F177-F148-9A20-7C0A5D0797D0}"/>
              </a:ext>
            </a:extLst>
          </p:cNvPr>
          <p:cNvSpPr>
            <a:spLocks noGrp="1"/>
          </p:cNvSpPr>
          <p:nvPr>
            <p:ph sz="quarter" idx="13"/>
          </p:nvPr>
        </p:nvSpPr>
        <p:spPr/>
        <p:txBody>
          <a:bodyPr>
            <a:normAutofit/>
          </a:bodyPr>
          <a:lstStyle/>
          <a:p>
            <a:pPr marL="0" indent="0">
              <a:lnSpc>
                <a:spcPts val="2500"/>
              </a:lnSpc>
              <a:spcBef>
                <a:spcPts val="600"/>
              </a:spcBef>
              <a:spcAft>
                <a:spcPts val="600"/>
              </a:spcAft>
              <a:buNone/>
            </a:pPr>
            <a:r>
              <a:rPr lang="en-US" sz="2200" dirty="0"/>
              <a:t>The law</a:t>
            </a:r>
          </a:p>
          <a:p>
            <a:pPr>
              <a:lnSpc>
                <a:spcPts val="2500"/>
              </a:lnSpc>
              <a:spcBef>
                <a:spcPts val="600"/>
              </a:spcBef>
              <a:spcAft>
                <a:spcPts val="600"/>
              </a:spcAft>
            </a:pPr>
            <a:r>
              <a:rPr lang="en-US" sz="1800" dirty="0"/>
              <a:t>Legal-tech scholars attribute the perceived ‘right’ and its implications for technology development to Goodman &amp; Flaxman’s (2016) reading of GDPR </a:t>
            </a:r>
            <a:r>
              <a:rPr lang="en-GB" sz="1800" dirty="0">
                <a:solidFill>
                  <a:schemeClr val="accent1"/>
                </a:solidFill>
              </a:rPr>
              <a:t>DOI 10.1609/aimag.v38i3.2741</a:t>
            </a:r>
            <a:endParaRPr lang="en-US" sz="1800" dirty="0"/>
          </a:p>
          <a:p>
            <a:pPr marL="226800" indent="0">
              <a:lnSpc>
                <a:spcPts val="2500"/>
              </a:lnSpc>
              <a:spcBef>
                <a:spcPts val="600"/>
              </a:spcBef>
              <a:spcAft>
                <a:spcPts val="600"/>
              </a:spcAft>
              <a:buNone/>
            </a:pPr>
            <a:r>
              <a:rPr lang="en-US" sz="1800" dirty="0"/>
              <a:t>And specifically to the assertion that articles 13, 14, 15 and 22 mandate a right to an explanation of </a:t>
            </a:r>
            <a:r>
              <a:rPr lang="en-US" sz="1800" dirty="0">
                <a:solidFill>
                  <a:srgbClr val="C00000"/>
                </a:solidFill>
              </a:rPr>
              <a:t>“an algorithm’s decision”</a:t>
            </a:r>
          </a:p>
          <a:p>
            <a:pPr>
              <a:lnSpc>
                <a:spcPts val="2500"/>
              </a:lnSpc>
              <a:spcBef>
                <a:spcPts val="600"/>
              </a:spcBef>
            </a:pPr>
            <a:r>
              <a:rPr lang="en-US" sz="1800" dirty="0"/>
              <a:t>Let’s take a look and see what the Articles say, and what they might actually mandate</a:t>
            </a:r>
            <a:endParaRPr lang="en-GB" sz="1800" dirty="0"/>
          </a:p>
        </p:txBody>
      </p:sp>
    </p:spTree>
    <p:extLst>
      <p:ext uri="{BB962C8B-B14F-4D97-AF65-F5344CB8AC3E}">
        <p14:creationId xmlns:p14="http://schemas.microsoft.com/office/powerpoint/2010/main" val="93053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B6E36-8A6D-0D47-BBB9-93C7CB1C1D6D}"/>
              </a:ext>
            </a:extLst>
          </p:cNvPr>
          <p:cNvSpPr>
            <a:spLocks noGrp="1"/>
          </p:cNvSpPr>
          <p:nvPr>
            <p:ph type="title"/>
          </p:nvPr>
        </p:nvSpPr>
        <p:spPr>
          <a:xfrm>
            <a:off x="913775" y="723713"/>
            <a:ext cx="10364451" cy="1596177"/>
          </a:xfrm>
        </p:spPr>
        <p:txBody>
          <a:bodyPr/>
          <a:lstStyle/>
          <a:p>
            <a:r>
              <a:rPr lang="en-GB" dirty="0"/>
              <a:t>Articles 13 &amp; 14</a:t>
            </a:r>
          </a:p>
        </p:txBody>
      </p:sp>
      <p:sp>
        <p:nvSpPr>
          <p:cNvPr id="3" name="Content Placeholder 2">
            <a:extLst>
              <a:ext uri="{FF2B5EF4-FFF2-40B4-BE49-F238E27FC236}">
                <a16:creationId xmlns:a16="http://schemas.microsoft.com/office/drawing/2014/main" id="{014D75DA-A208-8440-8778-4E14C16F918F}"/>
              </a:ext>
            </a:extLst>
          </p:cNvPr>
          <p:cNvSpPr>
            <a:spLocks noGrp="1"/>
          </p:cNvSpPr>
          <p:nvPr>
            <p:ph sz="quarter" idx="13"/>
          </p:nvPr>
        </p:nvSpPr>
        <p:spPr>
          <a:xfrm>
            <a:off x="913775" y="2424625"/>
            <a:ext cx="10363826" cy="4060371"/>
          </a:xfrm>
        </p:spPr>
        <p:txBody>
          <a:bodyPr>
            <a:normAutofit/>
          </a:bodyPr>
          <a:lstStyle/>
          <a:p>
            <a:pPr marL="0" indent="0">
              <a:lnSpc>
                <a:spcPts val="2500"/>
              </a:lnSpc>
              <a:spcAft>
                <a:spcPts val="600"/>
              </a:spcAft>
              <a:buNone/>
            </a:pPr>
            <a:r>
              <a:rPr lang="en-GB" dirty="0"/>
              <a:t>Information to be provided where personal data are collected from the data subject (‘user’ in HCI terms) OR have not been obtained from the data subject </a:t>
            </a:r>
          </a:p>
          <a:p>
            <a:pPr>
              <a:lnSpc>
                <a:spcPts val="2500"/>
              </a:lnSpc>
            </a:pPr>
            <a:r>
              <a:rPr lang="en-GB" sz="1800" dirty="0"/>
              <a:t>The relevant paragraphs are (f) and (g) respectively ,</a:t>
            </a:r>
          </a:p>
          <a:p>
            <a:pPr marL="230400" indent="0">
              <a:lnSpc>
                <a:spcPts val="2500"/>
              </a:lnSpc>
              <a:spcBef>
                <a:spcPts val="600"/>
              </a:spcBef>
              <a:spcAft>
                <a:spcPts val="600"/>
              </a:spcAft>
              <a:buNone/>
            </a:pPr>
            <a:r>
              <a:rPr lang="en-GB" sz="1600" dirty="0">
                <a:solidFill>
                  <a:srgbClr val="C00000"/>
                </a:solidFill>
              </a:rPr>
              <a:t>“the existence of automated decision-making, including profiling, referred to in Article 22(1) and (4) and, at least in those cases, meaningful information about the logic involved, as well as the significance and the envisaged consequences of such processing for the data subject.”</a:t>
            </a:r>
          </a:p>
          <a:p>
            <a:pPr>
              <a:lnSpc>
                <a:spcPts val="2500"/>
              </a:lnSpc>
            </a:pPr>
            <a:r>
              <a:rPr lang="en-GB" sz="1800" dirty="0"/>
              <a:t>The “meaningful information” clause underpins the view that GDPR mandates the right to an explanation of an algorithm’s, algorithmic model’s, or algorithmic machine’s decision</a:t>
            </a:r>
          </a:p>
          <a:p>
            <a:endParaRPr lang="en-GB" dirty="0"/>
          </a:p>
          <a:p>
            <a:endParaRPr lang="en-GB" dirty="0"/>
          </a:p>
        </p:txBody>
      </p:sp>
    </p:spTree>
    <p:extLst>
      <p:ext uri="{BB962C8B-B14F-4D97-AF65-F5344CB8AC3E}">
        <p14:creationId xmlns:p14="http://schemas.microsoft.com/office/powerpoint/2010/main" val="2581912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92E05-8463-B34B-B75A-7CF679DF6D2C}"/>
              </a:ext>
            </a:extLst>
          </p:cNvPr>
          <p:cNvSpPr>
            <a:spLocks noGrp="1"/>
          </p:cNvSpPr>
          <p:nvPr>
            <p:ph type="title"/>
          </p:nvPr>
        </p:nvSpPr>
        <p:spPr>
          <a:xfrm>
            <a:off x="913774" y="763134"/>
            <a:ext cx="10364451" cy="1596177"/>
          </a:xfrm>
        </p:spPr>
        <p:txBody>
          <a:bodyPr/>
          <a:lstStyle/>
          <a:p>
            <a:r>
              <a:rPr lang="en-GB" dirty="0"/>
              <a:t>Problem 1</a:t>
            </a:r>
          </a:p>
        </p:txBody>
      </p:sp>
      <p:sp>
        <p:nvSpPr>
          <p:cNvPr id="3" name="Content Placeholder 2">
            <a:extLst>
              <a:ext uri="{FF2B5EF4-FFF2-40B4-BE49-F238E27FC236}">
                <a16:creationId xmlns:a16="http://schemas.microsoft.com/office/drawing/2014/main" id="{8CAF87D2-6A2B-B74F-A077-FD030F1E932A}"/>
              </a:ext>
            </a:extLst>
          </p:cNvPr>
          <p:cNvSpPr>
            <a:spLocks noGrp="1"/>
          </p:cNvSpPr>
          <p:nvPr>
            <p:ph sz="quarter" idx="13"/>
          </p:nvPr>
        </p:nvSpPr>
        <p:spPr>
          <a:xfrm>
            <a:off x="914400" y="2331513"/>
            <a:ext cx="10363826" cy="3907970"/>
          </a:xfrm>
        </p:spPr>
        <p:txBody>
          <a:bodyPr>
            <a:normAutofit/>
          </a:bodyPr>
          <a:lstStyle/>
          <a:p>
            <a:pPr marL="0" indent="0">
              <a:lnSpc>
                <a:spcPts val="2500"/>
              </a:lnSpc>
              <a:spcAft>
                <a:spcPts val="600"/>
              </a:spcAft>
              <a:buNone/>
            </a:pPr>
            <a:r>
              <a:rPr lang="en-GB" dirty="0">
                <a:solidFill>
                  <a:srgbClr val="C00000"/>
                </a:solidFill>
              </a:rPr>
              <a:t>There is no mention of the word “explanation” in any Article in GDPR</a:t>
            </a:r>
          </a:p>
          <a:p>
            <a:pPr>
              <a:lnSpc>
                <a:spcPts val="2500"/>
              </a:lnSpc>
            </a:pPr>
            <a:r>
              <a:rPr lang="en-GB" sz="1800" dirty="0"/>
              <a:t>Only Articles create legally binding obligations</a:t>
            </a:r>
          </a:p>
          <a:p>
            <a:pPr marL="230400" indent="0">
              <a:lnSpc>
                <a:spcPts val="2500"/>
              </a:lnSpc>
              <a:spcBef>
                <a:spcPts val="600"/>
              </a:spcBef>
              <a:spcAft>
                <a:spcPts val="600"/>
              </a:spcAft>
              <a:buNone/>
            </a:pPr>
            <a:r>
              <a:rPr lang="en-GB" sz="1600" dirty="0"/>
              <a:t>So the meaningful information required by Articles 13 &amp; 14 is not information that explains</a:t>
            </a:r>
            <a:r>
              <a:rPr lang="en-GB" sz="1600" i="1" dirty="0"/>
              <a:t> </a:t>
            </a:r>
            <a:r>
              <a:rPr lang="en-GB" sz="1600" dirty="0"/>
              <a:t>an algorithm’s decision</a:t>
            </a:r>
          </a:p>
          <a:p>
            <a:pPr>
              <a:lnSpc>
                <a:spcPts val="2500"/>
              </a:lnSpc>
            </a:pPr>
            <a:r>
              <a:rPr lang="en-GB" sz="1800" dirty="0"/>
              <a:t>What is required by GDPR then? </a:t>
            </a:r>
          </a:p>
          <a:p>
            <a:pPr marL="226800" indent="0">
              <a:lnSpc>
                <a:spcPts val="2500"/>
              </a:lnSpc>
              <a:buNone/>
            </a:pPr>
            <a:r>
              <a:rPr lang="en-GB" sz="1600" dirty="0"/>
              <a:t>“GDPR appears to ask for a functional description of the model … governing decision-making such that a data subject can vindicate her substantive rights under the GDPR and human rights law.” (</a:t>
            </a:r>
            <a:r>
              <a:rPr lang="en-GB" sz="1600" dirty="0" err="1"/>
              <a:t>Selbst</a:t>
            </a:r>
            <a:r>
              <a:rPr lang="en-GB" sz="1600" dirty="0"/>
              <a:t> &amp; Barocas 2018) </a:t>
            </a:r>
            <a:r>
              <a:rPr lang="en-GB" sz="1600" dirty="0">
                <a:solidFill>
                  <a:schemeClr val="accent1"/>
                </a:solidFill>
              </a:rPr>
              <a:t>DOI 10.2139/ssrn.3126971</a:t>
            </a:r>
          </a:p>
        </p:txBody>
      </p:sp>
    </p:spTree>
    <p:extLst>
      <p:ext uri="{BB962C8B-B14F-4D97-AF65-F5344CB8AC3E}">
        <p14:creationId xmlns:p14="http://schemas.microsoft.com/office/powerpoint/2010/main" val="4191548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4479C-52A6-3647-857A-6BEA83CD42B7}"/>
              </a:ext>
            </a:extLst>
          </p:cNvPr>
          <p:cNvSpPr>
            <a:spLocks noGrp="1"/>
          </p:cNvSpPr>
          <p:nvPr>
            <p:ph type="title"/>
          </p:nvPr>
        </p:nvSpPr>
        <p:spPr>
          <a:xfrm>
            <a:off x="913775" y="745738"/>
            <a:ext cx="10364451" cy="1596177"/>
          </a:xfrm>
        </p:spPr>
        <p:txBody>
          <a:bodyPr/>
          <a:lstStyle/>
          <a:p>
            <a:r>
              <a:rPr lang="en-GB" dirty="0"/>
              <a:t>Problem 2</a:t>
            </a:r>
          </a:p>
        </p:txBody>
      </p:sp>
      <p:sp>
        <p:nvSpPr>
          <p:cNvPr id="3" name="Content Placeholder 2">
            <a:extLst>
              <a:ext uri="{FF2B5EF4-FFF2-40B4-BE49-F238E27FC236}">
                <a16:creationId xmlns:a16="http://schemas.microsoft.com/office/drawing/2014/main" id="{1907C573-516B-2441-BDFC-3E7169D097C6}"/>
              </a:ext>
            </a:extLst>
          </p:cNvPr>
          <p:cNvSpPr>
            <a:spLocks noGrp="1"/>
          </p:cNvSpPr>
          <p:nvPr>
            <p:ph sz="quarter" idx="13"/>
          </p:nvPr>
        </p:nvSpPr>
        <p:spPr>
          <a:xfrm>
            <a:off x="913775" y="2465547"/>
            <a:ext cx="10363826" cy="3646715"/>
          </a:xfrm>
        </p:spPr>
        <p:txBody>
          <a:bodyPr>
            <a:normAutofit/>
          </a:bodyPr>
          <a:lstStyle/>
          <a:p>
            <a:pPr marL="0" indent="0">
              <a:lnSpc>
                <a:spcPts val="2500"/>
              </a:lnSpc>
              <a:spcBef>
                <a:spcPts val="600"/>
              </a:spcBef>
              <a:spcAft>
                <a:spcPts val="600"/>
              </a:spcAft>
              <a:buNone/>
            </a:pPr>
            <a:r>
              <a:rPr lang="en-GB" dirty="0"/>
              <a:t>The information required by Articles 13 &amp; 14 is </a:t>
            </a:r>
            <a:r>
              <a:rPr lang="en-GB" dirty="0">
                <a:solidFill>
                  <a:srgbClr val="C00000"/>
                </a:solidFill>
              </a:rPr>
              <a:t>prospective</a:t>
            </a:r>
            <a:r>
              <a:rPr lang="en-GB" dirty="0"/>
              <a:t> in nature, not retrospective </a:t>
            </a:r>
          </a:p>
          <a:p>
            <a:pPr>
              <a:lnSpc>
                <a:spcPts val="2500"/>
              </a:lnSpc>
              <a:spcBef>
                <a:spcPts val="600"/>
              </a:spcBef>
            </a:pPr>
            <a:r>
              <a:rPr lang="en-GB" sz="1800" dirty="0"/>
              <a:t>An ex ante account that applies to </a:t>
            </a:r>
            <a:r>
              <a:rPr lang="en-GB" sz="1800" dirty="0">
                <a:solidFill>
                  <a:srgbClr val="C00000"/>
                </a:solidFill>
              </a:rPr>
              <a:t>all</a:t>
            </a:r>
            <a:r>
              <a:rPr lang="en-GB" sz="1800" dirty="0"/>
              <a:t> potential cases of an algorithm’s decision-making, not just the particular case to hand </a:t>
            </a:r>
          </a:p>
          <a:p>
            <a:pPr marL="230400" indent="0">
              <a:lnSpc>
                <a:spcPts val="2500"/>
              </a:lnSpc>
              <a:spcBef>
                <a:spcPts val="600"/>
              </a:spcBef>
              <a:spcAft>
                <a:spcPts val="600"/>
              </a:spcAft>
              <a:buNone/>
            </a:pPr>
            <a:r>
              <a:rPr lang="en-GB" sz="1600" dirty="0"/>
              <a:t>“ … it is concerned with the operation of the model in general, rather than as it pertains to a particular outcome.” (</a:t>
            </a:r>
            <a:r>
              <a:rPr lang="en-GB" sz="1600" dirty="0" err="1"/>
              <a:t>Selbst</a:t>
            </a:r>
            <a:r>
              <a:rPr lang="en-GB" sz="1600" dirty="0"/>
              <a:t> &amp; </a:t>
            </a:r>
            <a:r>
              <a:rPr lang="en-GB" sz="1600" dirty="0" err="1"/>
              <a:t>Barocas</a:t>
            </a:r>
            <a:r>
              <a:rPr lang="en-GB" sz="1600" dirty="0"/>
              <a:t> 2017), </a:t>
            </a:r>
            <a:r>
              <a:rPr lang="en-GB" sz="1600" dirty="0">
                <a:solidFill>
                  <a:schemeClr val="accent1"/>
                </a:solidFill>
              </a:rPr>
              <a:t>DOI 10.2139/ssrn.3126971</a:t>
            </a:r>
            <a:endParaRPr lang="en-GB" sz="1600" dirty="0"/>
          </a:p>
          <a:p>
            <a:pPr>
              <a:lnSpc>
                <a:spcPts val="2500"/>
              </a:lnSpc>
              <a:spcBef>
                <a:spcPts val="600"/>
              </a:spcBef>
            </a:pPr>
            <a:r>
              <a:rPr lang="en-GB" sz="1800" dirty="0"/>
              <a:t>So whatever an explanation might amount to as mandated by Articles 13 and 14 it has </a:t>
            </a:r>
            <a:r>
              <a:rPr lang="en-GB" sz="1800" dirty="0">
                <a:solidFill>
                  <a:srgbClr val="C00000"/>
                </a:solidFill>
              </a:rPr>
              <a:t>nothing to do with explaining the specific decisions made by an algorithm</a:t>
            </a:r>
          </a:p>
        </p:txBody>
      </p:sp>
    </p:spTree>
    <p:extLst>
      <p:ext uri="{BB962C8B-B14F-4D97-AF65-F5344CB8AC3E}">
        <p14:creationId xmlns:p14="http://schemas.microsoft.com/office/powerpoint/2010/main" val="4040917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0498-9892-6847-BA18-15F5E654C738}"/>
              </a:ext>
            </a:extLst>
          </p:cNvPr>
          <p:cNvSpPr>
            <a:spLocks noGrp="1"/>
          </p:cNvSpPr>
          <p:nvPr>
            <p:ph type="title"/>
          </p:nvPr>
        </p:nvSpPr>
        <p:spPr/>
        <p:txBody>
          <a:bodyPr/>
          <a:lstStyle/>
          <a:p>
            <a:r>
              <a:rPr lang="en-GB" dirty="0"/>
              <a:t>What About Article 15?</a:t>
            </a:r>
          </a:p>
        </p:txBody>
      </p:sp>
      <p:sp>
        <p:nvSpPr>
          <p:cNvPr id="3" name="Content Placeholder 2">
            <a:extLst>
              <a:ext uri="{FF2B5EF4-FFF2-40B4-BE49-F238E27FC236}">
                <a16:creationId xmlns:a16="http://schemas.microsoft.com/office/drawing/2014/main" id="{3A7283FA-43CC-2B45-9653-2B61422E54B0}"/>
              </a:ext>
            </a:extLst>
          </p:cNvPr>
          <p:cNvSpPr>
            <a:spLocks noGrp="1"/>
          </p:cNvSpPr>
          <p:nvPr>
            <p:ph sz="quarter" idx="13"/>
          </p:nvPr>
        </p:nvSpPr>
        <p:spPr>
          <a:xfrm>
            <a:off x="913774" y="2214694"/>
            <a:ext cx="10363826" cy="4011937"/>
          </a:xfrm>
        </p:spPr>
        <p:txBody>
          <a:bodyPr>
            <a:normAutofit/>
          </a:bodyPr>
          <a:lstStyle/>
          <a:p>
            <a:pPr marL="0" indent="0">
              <a:lnSpc>
                <a:spcPts val="2500"/>
              </a:lnSpc>
              <a:buNone/>
            </a:pPr>
            <a:r>
              <a:rPr lang="en-GB" dirty="0"/>
              <a:t>Right of access by the data subject </a:t>
            </a:r>
          </a:p>
          <a:p>
            <a:pPr>
              <a:lnSpc>
                <a:spcPts val="2500"/>
              </a:lnSpc>
            </a:pPr>
            <a:r>
              <a:rPr lang="en-GB" sz="1800" dirty="0"/>
              <a:t>Including the right to obtain confirmation of processing, to object, to rectify errors, restrict further processing and erase personal data</a:t>
            </a:r>
          </a:p>
          <a:p>
            <a:pPr marL="230400" indent="0">
              <a:lnSpc>
                <a:spcPts val="2500"/>
              </a:lnSpc>
              <a:spcBef>
                <a:spcPts val="600"/>
              </a:spcBef>
              <a:spcAft>
                <a:spcPts val="600"/>
              </a:spcAft>
              <a:buNone/>
            </a:pPr>
            <a:r>
              <a:rPr lang="en-GB" sz="1600" dirty="0"/>
              <a:t>Paragraph (h) also mandates the provision of “meaningful information” as per Article 13 &amp; 14 if automated decision-making, including profiling, applies</a:t>
            </a:r>
          </a:p>
          <a:p>
            <a:pPr>
              <a:lnSpc>
                <a:spcPts val="2500"/>
              </a:lnSpc>
            </a:pPr>
            <a:r>
              <a:rPr lang="en-GB" sz="1800" dirty="0"/>
              <a:t>Article 15 appears to be </a:t>
            </a:r>
            <a:r>
              <a:rPr lang="en-GB" sz="1800" dirty="0">
                <a:solidFill>
                  <a:srgbClr val="C00000"/>
                </a:solidFill>
              </a:rPr>
              <a:t>retrospective</a:t>
            </a:r>
            <a:r>
              <a:rPr lang="en-GB" sz="1800" dirty="0"/>
              <a:t> in nature insofar as it applies to data that are being or have been processed </a:t>
            </a:r>
          </a:p>
          <a:p>
            <a:pPr marL="226800" indent="0">
              <a:lnSpc>
                <a:spcPts val="2500"/>
              </a:lnSpc>
              <a:buNone/>
            </a:pPr>
            <a:r>
              <a:rPr lang="en-GB" sz="1600" dirty="0"/>
              <a:t>Article 15 thus seems to mandate the provision of “tailored knowledge about specific decisions” arrived at by algorithmic machines (Edwards and Veale 2017) </a:t>
            </a:r>
            <a:r>
              <a:rPr lang="en-GB" sz="1600" dirty="0">
                <a:solidFill>
                  <a:srgbClr val="00B0F0"/>
                </a:solidFill>
              </a:rPr>
              <a:t>DOI 10.2139/ssrn.2972855</a:t>
            </a:r>
          </a:p>
        </p:txBody>
      </p:sp>
    </p:spTree>
    <p:extLst>
      <p:ext uri="{BB962C8B-B14F-4D97-AF65-F5344CB8AC3E}">
        <p14:creationId xmlns:p14="http://schemas.microsoft.com/office/powerpoint/2010/main" val="4135619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D925C-09A3-6144-95B8-662DB3FF12A4}"/>
              </a:ext>
            </a:extLst>
          </p:cNvPr>
          <p:cNvSpPr>
            <a:spLocks noGrp="1"/>
          </p:cNvSpPr>
          <p:nvPr>
            <p:ph type="title"/>
          </p:nvPr>
        </p:nvSpPr>
        <p:spPr>
          <a:xfrm>
            <a:off x="913773" y="164737"/>
            <a:ext cx="10364451" cy="1596177"/>
          </a:xfrm>
        </p:spPr>
        <p:txBody>
          <a:bodyPr/>
          <a:lstStyle/>
          <a:p>
            <a:r>
              <a:rPr lang="en-GB" dirty="0"/>
              <a:t>Problem 3 </a:t>
            </a:r>
          </a:p>
        </p:txBody>
      </p:sp>
      <p:sp>
        <p:nvSpPr>
          <p:cNvPr id="3" name="Content Placeholder 2">
            <a:extLst>
              <a:ext uri="{FF2B5EF4-FFF2-40B4-BE49-F238E27FC236}">
                <a16:creationId xmlns:a16="http://schemas.microsoft.com/office/drawing/2014/main" id="{CDC7DB68-EB90-324F-9528-39596D6003D8}"/>
              </a:ext>
            </a:extLst>
          </p:cNvPr>
          <p:cNvSpPr>
            <a:spLocks noGrp="1"/>
          </p:cNvSpPr>
          <p:nvPr>
            <p:ph sz="quarter" idx="13"/>
          </p:nvPr>
        </p:nvSpPr>
        <p:spPr>
          <a:xfrm>
            <a:off x="913773" y="1538120"/>
            <a:ext cx="10646855" cy="4641337"/>
          </a:xfrm>
        </p:spPr>
        <p:txBody>
          <a:bodyPr>
            <a:normAutofit/>
          </a:bodyPr>
          <a:lstStyle/>
          <a:p>
            <a:pPr marL="0" indent="0">
              <a:lnSpc>
                <a:spcPts val="2500"/>
              </a:lnSpc>
              <a:spcAft>
                <a:spcPts val="600"/>
              </a:spcAft>
              <a:buNone/>
            </a:pPr>
            <a:r>
              <a:rPr lang="en-GB" dirty="0"/>
              <a:t>So it seems that GDPR does contain a right to an ex post (after the fact) explanation of specific decisions</a:t>
            </a:r>
            <a:endParaRPr lang="en-GB" dirty="0">
              <a:solidFill>
                <a:srgbClr val="C00000"/>
              </a:solidFill>
            </a:endParaRPr>
          </a:p>
          <a:p>
            <a:pPr>
              <a:lnSpc>
                <a:spcPts val="2500"/>
              </a:lnSpc>
              <a:spcBef>
                <a:spcPts val="600"/>
              </a:spcBef>
              <a:spcAft>
                <a:spcPts val="600"/>
              </a:spcAft>
            </a:pPr>
            <a:r>
              <a:rPr lang="en-GB" sz="1800" dirty="0"/>
              <a:t>Well it might do, sometimes …</a:t>
            </a:r>
          </a:p>
          <a:p>
            <a:pPr marL="230400" indent="0">
              <a:lnSpc>
                <a:spcPts val="2500"/>
              </a:lnSpc>
              <a:spcBef>
                <a:spcPts val="600"/>
              </a:spcBef>
              <a:spcAft>
                <a:spcPts val="600"/>
              </a:spcAft>
              <a:buNone/>
            </a:pPr>
            <a:r>
              <a:rPr lang="en-GB" sz="1600" dirty="0">
                <a:solidFill>
                  <a:srgbClr val="C00000"/>
                </a:solidFill>
              </a:rPr>
              <a:t>If</a:t>
            </a:r>
            <a:r>
              <a:rPr lang="en-GB" sz="1600" dirty="0"/>
              <a:t> the decision-making is based “solely on automated processing” (Article 22)</a:t>
            </a:r>
          </a:p>
          <a:p>
            <a:pPr marL="230400" indent="0">
              <a:lnSpc>
                <a:spcPts val="2500"/>
              </a:lnSpc>
              <a:spcBef>
                <a:spcPts val="600"/>
              </a:spcBef>
              <a:spcAft>
                <a:spcPts val="600"/>
              </a:spcAft>
              <a:buNone/>
            </a:pPr>
            <a:r>
              <a:rPr lang="en-GB" sz="1600" dirty="0">
                <a:solidFill>
                  <a:srgbClr val="C00000"/>
                </a:solidFill>
              </a:rPr>
              <a:t>If </a:t>
            </a:r>
            <a:r>
              <a:rPr lang="en-GB" sz="1600" dirty="0"/>
              <a:t>it “produces legal effects” (e.g., it impacts a person’s legal status or their legal rights) (Article 22)</a:t>
            </a:r>
          </a:p>
          <a:p>
            <a:pPr marL="230400" indent="0">
              <a:lnSpc>
                <a:spcPts val="2500"/>
              </a:lnSpc>
              <a:spcBef>
                <a:spcPts val="600"/>
              </a:spcBef>
              <a:spcAft>
                <a:spcPts val="600"/>
              </a:spcAft>
              <a:buNone/>
            </a:pPr>
            <a:r>
              <a:rPr lang="en-GB" sz="1600" dirty="0">
                <a:solidFill>
                  <a:srgbClr val="C00000"/>
                </a:solidFill>
              </a:rPr>
              <a:t>If </a:t>
            </a:r>
            <a:r>
              <a:rPr lang="en-GB" sz="1600" dirty="0"/>
              <a:t>it</a:t>
            </a:r>
            <a:r>
              <a:rPr lang="en-GB" sz="1600" dirty="0">
                <a:solidFill>
                  <a:srgbClr val="C00000"/>
                </a:solidFill>
              </a:rPr>
              <a:t> </a:t>
            </a:r>
            <a:r>
              <a:rPr lang="en-GB" sz="1600" dirty="0"/>
              <a:t>has consequences that “significantly affects” the data subject’s circumstances, behaviour or choices (e.g., refusal of credit) (Article 22)</a:t>
            </a:r>
          </a:p>
          <a:p>
            <a:pPr marL="230400" indent="0">
              <a:lnSpc>
                <a:spcPts val="2500"/>
              </a:lnSpc>
              <a:spcBef>
                <a:spcPts val="600"/>
              </a:spcBef>
              <a:spcAft>
                <a:spcPts val="600"/>
              </a:spcAft>
              <a:buNone/>
            </a:pPr>
            <a:r>
              <a:rPr lang="en-GB" sz="1600" dirty="0">
                <a:solidFill>
                  <a:srgbClr val="C00000"/>
                </a:solidFill>
              </a:rPr>
              <a:t>If</a:t>
            </a:r>
            <a:r>
              <a:rPr lang="en-GB" sz="1600" dirty="0"/>
              <a:t> the data subject requests it (Article 15)</a:t>
            </a:r>
          </a:p>
          <a:p>
            <a:pPr marL="230400" indent="0">
              <a:lnSpc>
                <a:spcPts val="2500"/>
              </a:lnSpc>
              <a:spcBef>
                <a:spcPts val="600"/>
              </a:spcBef>
              <a:spcAft>
                <a:spcPts val="600"/>
              </a:spcAft>
              <a:buNone/>
            </a:pPr>
            <a:r>
              <a:rPr lang="en-GB" sz="1600" dirty="0">
                <a:solidFill>
                  <a:srgbClr val="C00000"/>
                </a:solidFill>
              </a:rPr>
              <a:t>If</a:t>
            </a:r>
            <a:r>
              <a:rPr lang="en-GB" sz="1600" dirty="0"/>
              <a:t> that request does not affect the data controller’s trade secrets and IP (Recital 63),  or those who enable the controller’s processing operation. </a:t>
            </a:r>
          </a:p>
          <a:p>
            <a:pPr marL="230400" indent="0">
              <a:lnSpc>
                <a:spcPts val="2500"/>
              </a:lnSpc>
              <a:spcBef>
                <a:spcPts val="600"/>
              </a:spcBef>
              <a:buNone/>
            </a:pPr>
            <a:r>
              <a:rPr lang="en-GB" sz="1600" dirty="0"/>
              <a:t>So </a:t>
            </a:r>
            <a:r>
              <a:rPr lang="en-GB" sz="1600" dirty="0">
                <a:solidFill>
                  <a:srgbClr val="C00000"/>
                </a:solidFill>
              </a:rPr>
              <a:t>no general provision </a:t>
            </a:r>
            <a:r>
              <a:rPr lang="en-GB" sz="1600" dirty="0"/>
              <a:t>for the explanation of algorithmic decisions in GDPR</a:t>
            </a:r>
          </a:p>
        </p:txBody>
      </p:sp>
    </p:spTree>
    <p:extLst>
      <p:ext uri="{BB962C8B-B14F-4D97-AF65-F5344CB8AC3E}">
        <p14:creationId xmlns:p14="http://schemas.microsoft.com/office/powerpoint/2010/main" val="301522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dissolv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1038</TotalTime>
  <Words>2367</Words>
  <Application>Microsoft Macintosh PowerPoint</Application>
  <PresentationFormat>Widescreen</PresentationFormat>
  <Paragraphs>129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American Typewriter</vt:lpstr>
      <vt:lpstr>Arial</vt:lpstr>
      <vt:lpstr>Tw Cen MT</vt:lpstr>
      <vt:lpstr>Droplet</vt:lpstr>
      <vt:lpstr>Right to an Explanation Considered Harmful</vt:lpstr>
      <vt:lpstr>Right to an Explanation</vt:lpstr>
      <vt:lpstr>Right to an Explanation?</vt:lpstr>
      <vt:lpstr>The Basis of Our Argument [1]</vt:lpstr>
      <vt:lpstr>Articles 13 &amp; 14</vt:lpstr>
      <vt:lpstr>Problem 1</vt:lpstr>
      <vt:lpstr>Problem 2</vt:lpstr>
      <vt:lpstr>What About Article 15?</vt:lpstr>
      <vt:lpstr>Problem 3 </vt:lpstr>
      <vt:lpstr>Problem 4</vt:lpstr>
      <vt:lpstr>Explaining Automated Decision-Making</vt:lpstr>
      <vt:lpstr>The Basis of Our Argument [2]</vt:lpstr>
      <vt:lpstr>A Survey of Methods for Explaining Black Box Models</vt:lpstr>
      <vt:lpstr>Problem 5</vt:lpstr>
      <vt:lpstr>Problem 6</vt:lpstr>
      <vt:lpstr>Problem 7</vt:lpstr>
      <vt:lpstr>Right to an Explanation Considered Harmful</vt:lpstr>
      <vt:lpstr>The Basis of Our Argument [3]</vt:lpstr>
      <vt:lpstr>The Social Imperative</vt:lpstr>
      <vt:lpstr>We Need Not Wait</vt:lpstr>
      <vt:lpstr>Should We Dispense with Explainable AI?</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Right to an Explanation Considered Harmful</dc:title>
  <dc:creator>Andy Crabtree</dc:creator>
  <cp:lastModifiedBy>Andy Crabtree</cp:lastModifiedBy>
  <cp:revision>439</cp:revision>
  <dcterms:created xsi:type="dcterms:W3CDTF">2019-01-24T09:15:08Z</dcterms:created>
  <dcterms:modified xsi:type="dcterms:W3CDTF">2019-05-01T07:19:36Z</dcterms:modified>
</cp:coreProperties>
</file>