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320" r:id="rId6"/>
    <p:sldId id="323" r:id="rId7"/>
    <p:sldId id="278" r:id="rId8"/>
    <p:sldId id="279" r:id="rId9"/>
    <p:sldId id="325" r:id="rId10"/>
    <p:sldId id="327" r:id="rId11"/>
    <p:sldId id="332" r:id="rId12"/>
    <p:sldId id="330" r:id="rId13"/>
    <p:sldId id="331" r:id="rId14"/>
    <p:sldId id="329" r:id="rId15"/>
    <p:sldId id="317"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331220-644E-4B79-9F82-0750D865DE5F}"/>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42D75FA7-5CA4-4884-B95B-7A00C5D77806}"/>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5E37A612-5E7B-4313-893A-35AE728A7C81}" type="datetime1">
              <a:rPr lang="en-GB"/>
              <a:pPr lvl="0"/>
              <a:t>28/03/2021</a:t>
            </a:fld>
            <a:endParaRPr lang="en-GB"/>
          </a:p>
        </p:txBody>
      </p:sp>
      <p:sp>
        <p:nvSpPr>
          <p:cNvPr id="4" name="Slide Image Placeholder 3">
            <a:extLst>
              <a:ext uri="{FF2B5EF4-FFF2-40B4-BE49-F238E27FC236}">
                <a16:creationId xmlns:a16="http://schemas.microsoft.com/office/drawing/2014/main" id="{7701B6C1-3014-4B5F-A391-19562267C927}"/>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36FC62C3-4601-4CC7-8F02-A6AE547A6DFD}"/>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968A982-A850-484F-98A4-2CDF5C9F6207}"/>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E0068A49-B0C0-414B-9BC0-B49D834D11E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E5321906-FCE9-4EBE-BF27-F135B60DF793}" type="slidenum">
              <a:t>‹#›</a:t>
            </a:fld>
            <a:endParaRPr lang="en-GB"/>
          </a:p>
        </p:txBody>
      </p:sp>
    </p:spTree>
    <p:extLst>
      <p:ext uri="{BB962C8B-B14F-4D97-AF65-F5344CB8AC3E}">
        <p14:creationId xmlns:p14="http://schemas.microsoft.com/office/powerpoint/2010/main" val="107159484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026E6-6D47-43EB-80EC-365F35F008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9FE2B3-65BF-40C9-B76D-55CA65233DA8}"/>
              </a:ext>
            </a:extLst>
          </p:cNvPr>
          <p:cNvSpPr txBox="1">
            <a:spLocks noGrp="1"/>
          </p:cNvSpPr>
          <p:nvPr>
            <p:ph type="body" sz="quarter" idx="1"/>
          </p:nvPr>
        </p:nvSpPr>
        <p:spPr/>
        <p:txBody>
          <a:bodyPr/>
          <a:lstStyle/>
          <a:p>
            <a:pPr lvl="0"/>
            <a:r>
              <a:rPr lang="en-GB"/>
              <a:t>Impact has become a prominent feature in the Research Exercise Framework for 2021- </a:t>
            </a:r>
          </a:p>
          <a:p>
            <a:pPr lvl="0"/>
            <a:endParaRPr lang="en-GB"/>
          </a:p>
          <a:p>
            <a:pPr lvl="0"/>
            <a:r>
              <a:rPr lang="en-GB"/>
              <a:t>For those of you that don’t know what Ref is – The Research Excellence Framework (REF) is the UK's system for assessing the excellence of research in UK higher education providers (HEPs).</a:t>
            </a:r>
          </a:p>
          <a:p>
            <a:pPr lvl="0"/>
            <a:endParaRPr lang="en-GB"/>
          </a:p>
          <a:p>
            <a:pPr lvl="0"/>
            <a:r>
              <a:rPr lang="en-GB"/>
              <a:t>The REF outcomes are used to inform the allocation of around £2 billion per year of public funding for universities' research.</a:t>
            </a:r>
          </a:p>
          <a:p>
            <a:pPr lvl="0"/>
            <a:endParaRPr lang="en-GB"/>
          </a:p>
          <a:p>
            <a:pPr lvl="0"/>
            <a:r>
              <a:rPr lang="en-GB"/>
              <a:t>In terms of impact - Introduced in 2014 – Ref sought to assess the impact of academic research on the economy, society, culture, public policy or services, health, the environment or quality of life, beyond academia. ... </a:t>
            </a:r>
          </a:p>
          <a:p>
            <a:pPr lvl="0"/>
            <a:endParaRPr lang="en-GB"/>
          </a:p>
        </p:txBody>
      </p:sp>
      <p:sp>
        <p:nvSpPr>
          <p:cNvPr id="4" name="Slide Number Placeholder 3">
            <a:extLst>
              <a:ext uri="{FF2B5EF4-FFF2-40B4-BE49-F238E27FC236}">
                <a16:creationId xmlns:a16="http://schemas.microsoft.com/office/drawing/2014/main" id="{944C3E72-2E43-437F-A74E-6BC0BA3D02D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75F395-EEF6-4711-81F0-59D14AFF817A}"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AA552-02FB-4F9C-BB78-5CCB7EBA4D4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FEAB4E-093B-49F3-B417-87294BB640ED}"/>
              </a:ext>
            </a:extLst>
          </p:cNvPr>
          <p:cNvSpPr txBox="1">
            <a:spLocks noGrp="1"/>
          </p:cNvSpPr>
          <p:nvPr>
            <p:ph type="body" sz="quarter" idx="1"/>
          </p:nvPr>
        </p:nvSpPr>
        <p:spPr/>
        <p:txBody>
          <a:bodyPr/>
          <a:lstStyle/>
          <a:p>
            <a:pPr lvl="0"/>
            <a:r>
              <a:rPr lang="en-GB"/>
              <a:t>Developing NUS Wales approaches to sex work - Women’s Officer at NUS Cymru at the time said that the project</a:t>
            </a:r>
            <a:r>
              <a:rPr lang="en-GB" i="1"/>
              <a:t>: "has been invaluable for NUS' understanding of student sex work in UK higher education institutions. We now have evidence indicating the proportion of students who engage in sex work, the types of sex work students are more likely to do and crucially, how best they can be supported to succeed in HE. The report's recommendations have been taken up in our policy and campaigning work, including how we should tackle the prejudices and stigma that still exist in HE" </a:t>
            </a:r>
            <a:endParaRPr lang="en-GB" b="1" i="1"/>
          </a:p>
          <a:p>
            <a:pPr lvl="0"/>
            <a:r>
              <a:rPr lang="en-GB" b="1" i="1"/>
              <a:t>Further police development been taken up by Professor Teela Sanders </a:t>
            </a:r>
            <a:endParaRPr lang="en-GB"/>
          </a:p>
          <a:p>
            <a:pPr lvl="0"/>
            <a:endParaRPr lang="en-GB"/>
          </a:p>
        </p:txBody>
      </p:sp>
      <p:sp>
        <p:nvSpPr>
          <p:cNvPr id="4" name="Slide Number Placeholder 3">
            <a:extLst>
              <a:ext uri="{FF2B5EF4-FFF2-40B4-BE49-F238E27FC236}">
                <a16:creationId xmlns:a16="http://schemas.microsoft.com/office/drawing/2014/main" id="{4B04D2C9-B127-42AD-AB35-E6C18CEC942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B77152-D49B-40A3-B3E6-397D8B0EB667}"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A9AF4-09CA-4702-9606-35F938DB62A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39B31A4-9BD5-4A6F-9967-20FB58E00B11}"/>
              </a:ext>
            </a:extLst>
          </p:cNvPr>
          <p:cNvSpPr txBox="1">
            <a:spLocks noGrp="1"/>
          </p:cNvSpPr>
          <p:nvPr>
            <p:ph type="body" sz="quarter" idx="1"/>
          </p:nvPr>
        </p:nvSpPr>
        <p:spPr/>
        <p:txBody>
          <a:bodyPr/>
          <a:lstStyle/>
          <a:p>
            <a:pPr lvl="0"/>
            <a:r>
              <a:rPr lang="en-GB"/>
              <a:t>Public education and training packages developed with sex workers – </a:t>
            </a:r>
          </a:p>
          <a:p>
            <a:pPr lvl="0"/>
            <a:endParaRPr lang="en-GB"/>
          </a:p>
          <a:p>
            <a:pPr lvl="0"/>
            <a:r>
              <a:rPr lang="en-GB"/>
              <a:t>The film has been broadcast on the Community Channel in 2016 with over 50,000 viewings</a:t>
            </a:r>
            <a:r>
              <a:rPr lang="en-GB" b="1"/>
              <a:t> </a:t>
            </a:r>
            <a:r>
              <a:rPr lang="en-GB"/>
              <a:t>and on BBC3’s</a:t>
            </a:r>
            <a:r>
              <a:rPr lang="en-GB" i="1"/>
              <a:t> Gender Season</a:t>
            </a:r>
            <a:r>
              <a:rPr lang="en-GB" b="1"/>
              <a:t> </a:t>
            </a:r>
            <a:r>
              <a:rPr lang="en-GB"/>
              <a:t>since 2015</a:t>
            </a:r>
            <a:r>
              <a:rPr lang="en-GB" b="1"/>
              <a:t> </a:t>
            </a:r>
            <a:r>
              <a:rPr lang="en-GB"/>
              <a:t>with over 1,000,000 viewings.</a:t>
            </a:r>
            <a:r>
              <a:rPr lang="en-GB" b="1"/>
              <a:t> </a:t>
            </a:r>
            <a:r>
              <a:rPr lang="en-GB"/>
              <a:t>The BBC produced ‘Student Sex Workers – Turning Fetishes into Finance’, a five-episode series of short films with testimonies </a:t>
            </a:r>
            <a:r>
              <a:rPr lang="en-GB" b="1"/>
              <a:t>[R6]</a:t>
            </a:r>
            <a:r>
              <a:rPr lang="en-GB"/>
              <a:t> taken directly from the research, which was screened on BBC3 Online and You Tube with more than </a:t>
            </a:r>
            <a:r>
              <a:rPr lang="en-GB" b="1"/>
              <a:t>17,800,266 viewings</a:t>
            </a:r>
            <a:r>
              <a:rPr lang="en-GB"/>
              <a:t>. </a:t>
            </a:r>
          </a:p>
          <a:p>
            <a:pPr lvl="0"/>
            <a:r>
              <a:rPr lang="en-GB"/>
              <a:t>Training packages online by over 100 practitioners </a:t>
            </a:r>
          </a:p>
          <a:p>
            <a:pPr lvl="0"/>
            <a:endParaRPr lang="en-GB"/>
          </a:p>
        </p:txBody>
      </p:sp>
      <p:sp>
        <p:nvSpPr>
          <p:cNvPr id="4" name="Slide Number Placeholder 3">
            <a:extLst>
              <a:ext uri="{FF2B5EF4-FFF2-40B4-BE49-F238E27FC236}">
                <a16:creationId xmlns:a16="http://schemas.microsoft.com/office/drawing/2014/main" id="{C5BAF957-2C45-415B-927E-6EA872A228E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53AEC3A-6B25-4126-BF9F-0ED9C575F7CC}"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A2393-6490-4B2D-BDCF-CE5B7C4B9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7952A-BFF8-46F8-B442-FEDF35A80D60}"/>
              </a:ext>
            </a:extLst>
          </p:cNvPr>
          <p:cNvSpPr txBox="1">
            <a:spLocks noGrp="1"/>
          </p:cNvSpPr>
          <p:nvPr>
            <p:ph type="body" sz="quarter" idx="1"/>
          </p:nvPr>
        </p:nvSpPr>
        <p:spPr/>
        <p:txBody>
          <a:bodyPr/>
          <a:lstStyle/>
          <a:p>
            <a:pPr lvl="0"/>
            <a:r>
              <a:rPr lang="en-GB"/>
              <a:t>So I come back here to the point I made at the start of the day. Public criminology and public education can take many forms.</a:t>
            </a:r>
          </a:p>
          <a:p>
            <a:pPr lvl="0"/>
            <a:endParaRPr lang="en-GB"/>
          </a:p>
          <a:p>
            <a:pPr lvl="0"/>
            <a:r>
              <a:rPr lang="en-GB"/>
              <a:t>The project had a wide reach it was reported in 23 countries over 5 continents and this type of reach can inspire discussion and </a:t>
            </a:r>
          </a:p>
          <a:p>
            <a:pPr lvl="0"/>
            <a:endParaRPr lang="en-GB"/>
          </a:p>
          <a:p>
            <a:pPr lvl="0"/>
            <a:r>
              <a:rPr lang="en-GB"/>
              <a:t>That can bring about change both for those that take part in our research endeavours and also support the wider public to better understand some of the experiences of some of the most stigmatised and marginalised groups within society. </a:t>
            </a:r>
          </a:p>
          <a:p>
            <a:pPr lvl="0"/>
            <a:endParaRPr lang="en-GB"/>
          </a:p>
          <a:p>
            <a:pPr lvl="0"/>
            <a:r>
              <a:rPr lang="en-GB"/>
              <a:t>We believe that this approach, to go beyond the academy, can go a long way to reducing inequality. </a:t>
            </a:r>
          </a:p>
          <a:p>
            <a:pPr lvl="0"/>
            <a:endParaRPr lang="en-GB"/>
          </a:p>
        </p:txBody>
      </p:sp>
      <p:sp>
        <p:nvSpPr>
          <p:cNvPr id="4" name="Slide Number Placeholder 3">
            <a:extLst>
              <a:ext uri="{FF2B5EF4-FFF2-40B4-BE49-F238E27FC236}">
                <a16:creationId xmlns:a16="http://schemas.microsoft.com/office/drawing/2014/main" id="{F6E163A4-9603-4BAD-9CEA-DC81F3A55C3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C6B115-6D14-48FA-8F3B-1285CE0B416C}"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A2DBA-656A-45C8-A2E1-FCCC70D1C3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8AA4F-0D7A-419B-9295-4BBF52FE0F3F}"/>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8048850-FEB8-4281-876C-C187EB0C26B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73ED2F-58BD-4B23-927E-1748D5B79D1B}" type="slidenum">
              <a:t>15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D5A8F-F219-4869-B67A-55C29FEF8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533C2-BFEA-42A7-9F56-16E995DF6E12}"/>
              </a:ext>
            </a:extLst>
          </p:cNvPr>
          <p:cNvSpPr txBox="1">
            <a:spLocks noGrp="1"/>
          </p:cNvSpPr>
          <p:nvPr>
            <p:ph type="body" sz="quarter" idx="1"/>
          </p:nvPr>
        </p:nvSpPr>
        <p:spPr/>
        <p:txBody>
          <a:bodyPr/>
          <a:lstStyle/>
          <a:p>
            <a:pPr lvl="0"/>
            <a:r>
              <a:rPr lang="en-GB"/>
              <a:t>Indeed according to a Blog on the REF website, the call for 2021 is to be bold in terms of impact</a:t>
            </a:r>
          </a:p>
          <a:p>
            <a:pPr lvl="0"/>
            <a:endParaRPr lang="en-GB"/>
          </a:p>
          <a:p>
            <a:pPr lvl="0"/>
            <a:r>
              <a:rPr lang="en-GB"/>
              <a:t>So given the call to be bold we want to talk today about how impact can be made through public education mechanisms when dealing with sensitive and often controversial topics –</a:t>
            </a:r>
          </a:p>
          <a:p>
            <a:pPr lvl="0"/>
            <a:endParaRPr lang="en-GB"/>
          </a:p>
          <a:p>
            <a:pPr lvl="0"/>
            <a:r>
              <a:rPr lang="en-GB"/>
              <a:t>for us in this presentation the focus is research that seeks to examine the topic of sex work and in particular we want to discuss how public education can help to bring about impact both to satisfy the REF requirement and also empower those whose lives we are privileged to be part of.  </a:t>
            </a:r>
          </a:p>
        </p:txBody>
      </p:sp>
      <p:sp>
        <p:nvSpPr>
          <p:cNvPr id="4" name="Slide Number Placeholder 3">
            <a:extLst>
              <a:ext uri="{FF2B5EF4-FFF2-40B4-BE49-F238E27FC236}">
                <a16:creationId xmlns:a16="http://schemas.microsoft.com/office/drawing/2014/main" id="{B70320AF-AE35-4CA7-AD47-E519717516D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489CD5-AD41-4CAA-8F91-399486411657}"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9AFE0-5A76-47CB-8DEB-D57C841CE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8AE6AF-5AB1-4F33-AD5A-F3F2FBC36774}"/>
              </a:ext>
            </a:extLst>
          </p:cNvPr>
          <p:cNvSpPr txBox="1">
            <a:spLocks noGrp="1"/>
          </p:cNvSpPr>
          <p:nvPr>
            <p:ph type="body" sz="quarter" idx="1"/>
          </p:nvPr>
        </p:nvSpPr>
        <p:spPr/>
        <p:txBody>
          <a:bodyPr/>
          <a:lstStyle/>
          <a:p>
            <a:pPr lvl="0"/>
            <a:r>
              <a:rPr lang="en-GB"/>
              <a:t>Introduce the research so far and just say so you can see we have been busy in Wales but today the presentation focuses on one project. TTSWP. But we would be very happy to talk about the other projects and the impact in the Q&amp;A or by follow up email. </a:t>
            </a:r>
          </a:p>
        </p:txBody>
      </p:sp>
      <p:sp>
        <p:nvSpPr>
          <p:cNvPr id="4" name="Slide Number Placeholder 3">
            <a:extLst>
              <a:ext uri="{FF2B5EF4-FFF2-40B4-BE49-F238E27FC236}">
                <a16:creationId xmlns:a16="http://schemas.microsoft.com/office/drawing/2014/main" id="{E68D1B20-3509-4A5B-A28C-8B77B9B0140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F3A7EA-99A2-412A-9851-B0420D416B7F}"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D55B8-A99B-43EA-814C-F07CB3D91742}"/>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8C3CB9E9-4DB7-43D8-A6D2-BF1A82559ACE}"/>
              </a:ext>
            </a:extLst>
          </p:cNvPr>
          <p:cNvSpPr txBox="1">
            <a:spLocks noGrp="1"/>
          </p:cNvSpPr>
          <p:nvPr>
            <p:ph type="body" sz="quarter" idx="1"/>
          </p:nvPr>
        </p:nvSpPr>
        <p:spPr/>
        <p:txBody>
          <a:bodyPr>
            <a:normAutofit/>
          </a:bodyPr>
          <a:lstStyle/>
          <a:p>
            <a:pPr lvl="0">
              <a:lnSpc>
                <a:spcPct val="90000"/>
              </a:lnSpc>
            </a:pPr>
            <a:r>
              <a:rPr lang="en-GB"/>
              <a:t>So how do we begin to make impact?</a:t>
            </a:r>
          </a:p>
          <a:p>
            <a:pPr lvl="0">
              <a:lnSpc>
                <a:spcPct val="90000"/>
              </a:lnSpc>
            </a:pPr>
            <a:r>
              <a:rPr lang="en-GB"/>
              <a:t>For us it starts with the methodological approach to the study</a:t>
            </a:r>
          </a:p>
          <a:p>
            <a:pPr lvl="0">
              <a:lnSpc>
                <a:spcPct val="90000"/>
              </a:lnSpc>
            </a:pPr>
            <a:endParaRPr lang="en-GB"/>
          </a:p>
          <a:p>
            <a:pPr lvl="0">
              <a:lnSpc>
                <a:spcPct val="90000"/>
              </a:lnSpc>
            </a:pPr>
            <a:r>
              <a:rPr lang="en-GB"/>
              <a:t>The work conducted by Jane Pitcher, Rosie Campbell, Phil Hubbard, Maggie O’Neill and Jane Scoular focused on the relationship between the communities and sex workers and was informed by participatory approaches.</a:t>
            </a:r>
          </a:p>
          <a:p>
            <a:pPr lvl="0">
              <a:lnSpc>
                <a:spcPct val="90000"/>
              </a:lnSpc>
            </a:pPr>
            <a:r>
              <a:rPr lang="en-GB"/>
              <a:t> </a:t>
            </a:r>
          </a:p>
          <a:p>
            <a:pPr lvl="0">
              <a:lnSpc>
                <a:spcPct val="90000"/>
              </a:lnSpc>
            </a:pPr>
            <a:r>
              <a:rPr lang="en-GB"/>
              <a:t>Nick Mai and Laura Augustins work with migrant sex workers- have provided life histories which have challenged dominant ideologies in relation to trafficking.</a:t>
            </a:r>
          </a:p>
          <a:p>
            <a:pPr lvl="0">
              <a:lnSpc>
                <a:spcPct val="90000"/>
              </a:lnSpc>
            </a:pPr>
            <a:endParaRPr lang="en-GB"/>
          </a:p>
          <a:p>
            <a:pPr lvl="0">
              <a:lnSpc>
                <a:spcPct val="90000"/>
              </a:lnSpc>
            </a:pPr>
            <a:r>
              <a:rPr lang="en-GB"/>
              <a:t>But the primary advocate of action research in relation to sex work in the UK was Maggie O’Neill. And in this definition we see the link to impact in the context of research where Maggie points out that this approach can bring about social change. </a:t>
            </a:r>
          </a:p>
          <a:p>
            <a:pPr lvl="0">
              <a:lnSpc>
                <a:spcPct val="90000"/>
              </a:lnSpc>
            </a:pPr>
            <a:endParaRPr lang="en-GB"/>
          </a:p>
          <a:p>
            <a:pPr lvl="0">
              <a:lnSpc>
                <a:spcPct val="90000"/>
              </a:lnSpc>
            </a:pPr>
            <a:r>
              <a:rPr lang="en-GB"/>
              <a:t> </a:t>
            </a:r>
          </a:p>
          <a:p>
            <a:pPr lvl="0">
              <a:lnSpc>
                <a:spcPct val="90000"/>
              </a:lnSpc>
            </a:pPr>
            <a:endParaRPr lang="en-GB"/>
          </a:p>
        </p:txBody>
      </p:sp>
      <p:sp>
        <p:nvSpPr>
          <p:cNvPr id="4" name="Slide Number Placeholder 3">
            <a:extLst>
              <a:ext uri="{FF2B5EF4-FFF2-40B4-BE49-F238E27FC236}">
                <a16:creationId xmlns:a16="http://schemas.microsoft.com/office/drawing/2014/main" id="{6236A572-3BB7-4918-BCF4-08BC9649D79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24E0AF-1D2C-425D-9FE8-F7564105CD44}" type="slidenum">
              <a:t>5</a:t>
            </a:fld>
            <a:endParaRPr lang="en-GB" sz="1200" b="0" i="0" u="none" strike="noStrike" kern="1200" cap="none" spc="0" baseline="0">
              <a:solidFill>
                <a:srgbClr val="000000"/>
              </a:solidFill>
              <a:uFillTx/>
              <a:latin typeface="Calibri" pitchFamily="34"/>
              <a:cs typeface="Arial" pitchFamily="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1B8A2-29FA-434D-A9D2-922D03FE586A}"/>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6D9B7000-80DA-4462-8144-CCBD3D591BB0}"/>
              </a:ext>
            </a:extLst>
          </p:cNvPr>
          <p:cNvSpPr txBox="1">
            <a:spLocks noGrp="1"/>
          </p:cNvSpPr>
          <p:nvPr>
            <p:ph type="body" sz="quarter" idx="1"/>
          </p:nvPr>
        </p:nvSpPr>
        <p:spPr/>
        <p:txBody>
          <a:bodyPr/>
          <a:lstStyle/>
          <a:p>
            <a:pPr lvl="0"/>
            <a:r>
              <a:rPr lang="en-GB"/>
              <a:t>And in this quote from Huang (2010:93), we see action research as the creation of knowledge that requires collaboration with stakeholders. Not something that is a solitary activity of the academic from the ivory tower. </a:t>
            </a:r>
          </a:p>
          <a:p>
            <a:pPr lvl="0"/>
            <a:endParaRPr lang="en-GB"/>
          </a:p>
          <a:p>
            <a:pPr lvl="0"/>
            <a:r>
              <a:rPr lang="en-GB"/>
              <a:t>Indeed Huang also suggests that an action research approach isn’t focused primarily on  the need for social science to understand social phenomena but should be ultimately concerned with effecting desired change and empowerment.</a:t>
            </a:r>
          </a:p>
          <a:p>
            <a:pPr lvl="0"/>
            <a:endParaRPr lang="en-GB"/>
          </a:p>
          <a:p>
            <a:pPr lvl="0"/>
            <a:r>
              <a:rPr lang="en-GB"/>
              <a:t>So perhaps in effect it is it is a research practice with a social change agenda  and this is the approach we have taken with our research. </a:t>
            </a:r>
          </a:p>
          <a:p>
            <a:pPr lvl="0"/>
            <a:endParaRPr lang="en-GB"/>
          </a:p>
        </p:txBody>
      </p:sp>
      <p:sp>
        <p:nvSpPr>
          <p:cNvPr id="4" name="Slide Number Placeholder 3">
            <a:extLst>
              <a:ext uri="{FF2B5EF4-FFF2-40B4-BE49-F238E27FC236}">
                <a16:creationId xmlns:a16="http://schemas.microsoft.com/office/drawing/2014/main" id="{72007E4B-B4AC-4AE5-9F49-11ECDEE5A44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ED776D-78D6-4C46-A40B-E6B23E3860AE}" type="slidenum">
              <a:t>6</a:t>
            </a:fld>
            <a:endParaRPr lang="en-GB" sz="1200" b="0" i="0" u="none" strike="noStrike" kern="1200" cap="none" spc="0" baseline="0">
              <a:solidFill>
                <a:srgbClr val="000000"/>
              </a:solidFill>
              <a:uFillTx/>
              <a:latin typeface="Calibri" pitchFamily="34"/>
              <a:cs typeface="Arial" pitchFamily="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E5B89-7491-40BC-BD7B-1F0FD4F85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FF6A4-7ACD-487A-B3AC-372B14191009}"/>
              </a:ext>
            </a:extLst>
          </p:cNvPr>
          <p:cNvSpPr txBox="1">
            <a:spLocks noGrp="1"/>
          </p:cNvSpPr>
          <p:nvPr>
            <p:ph type="body" sz="quarter" idx="1"/>
          </p:nvPr>
        </p:nvSpPr>
        <p:spPr/>
        <p:txBody>
          <a:bodyPr/>
          <a:lstStyle/>
          <a:p>
            <a:pPr lvl="0"/>
            <a:endParaRPr lang="en-GB"/>
          </a:p>
          <a:p>
            <a:pPr lvl="0"/>
            <a:r>
              <a:rPr lang="en-GB"/>
              <a:t>Pioneers of PAR - add a bit of our own experience in that when you expand this to bring in services and the various forms of public education that we did we found ourselves being pioneers not just in terms of sex work research but also for the university - which came along with us and had to grow with us - sometimes kicking and screaming - because its vision of impact wasn't exactly what we had in mind </a:t>
            </a:r>
          </a:p>
          <a:p>
            <a:pPr lvl="0"/>
            <a:endParaRPr lang="en-GB"/>
          </a:p>
          <a:p>
            <a:pPr lvl="0"/>
            <a:r>
              <a:rPr lang="en-GB"/>
              <a:t>The TSSWP had impact built in from day one – we developed our own services which were evidence led. We worked with and employed SSWs who were part of the project. We carried out research that was then used to inform training packages and we worked with key stakeholders such as NUS Wales to work towards reducing stigma experienced by SSWs. </a:t>
            </a:r>
          </a:p>
          <a:p>
            <a:pPr lvl="0"/>
            <a:endParaRPr lang="en-GB"/>
          </a:p>
          <a:p>
            <a:pPr lvl="0"/>
            <a:endParaRPr lang="en-GB"/>
          </a:p>
        </p:txBody>
      </p:sp>
      <p:sp>
        <p:nvSpPr>
          <p:cNvPr id="4" name="Slide Number Placeholder 3">
            <a:extLst>
              <a:ext uri="{FF2B5EF4-FFF2-40B4-BE49-F238E27FC236}">
                <a16:creationId xmlns:a16="http://schemas.microsoft.com/office/drawing/2014/main" id="{44CC3867-23A4-4E31-8B4F-EEE49B52873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6D961D-8D05-4908-B698-5B42E452714B}"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7DE73-EBE5-4554-A756-64A704263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634FF-8A2C-40E6-A31D-94B59F1BB120}"/>
              </a:ext>
            </a:extLst>
          </p:cNvPr>
          <p:cNvSpPr txBox="1">
            <a:spLocks noGrp="1"/>
          </p:cNvSpPr>
          <p:nvPr>
            <p:ph type="body" sz="quarter" idx="1"/>
          </p:nvPr>
        </p:nvSpPr>
        <p:spPr/>
        <p:txBody>
          <a:bodyPr/>
          <a:lstStyle/>
          <a:p>
            <a:pPr lvl="0"/>
            <a:endParaRPr lang="en-GB"/>
          </a:p>
          <a:p>
            <a:pPr lvl="0"/>
            <a:r>
              <a:rPr lang="en-GB"/>
              <a:t>  </a:t>
            </a:r>
          </a:p>
          <a:p>
            <a:pPr lvl="0"/>
            <a:endParaRPr lang="en-GB"/>
          </a:p>
          <a:p>
            <a:pPr lvl="0"/>
            <a:endParaRPr lang="en-GB"/>
          </a:p>
        </p:txBody>
      </p:sp>
      <p:sp>
        <p:nvSpPr>
          <p:cNvPr id="4" name="Slide Number Placeholder 3">
            <a:extLst>
              <a:ext uri="{FF2B5EF4-FFF2-40B4-BE49-F238E27FC236}">
                <a16:creationId xmlns:a16="http://schemas.microsoft.com/office/drawing/2014/main" id="{F5EA6ECA-B60D-46D7-9592-0644D2E6A8C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88C1E2-3CFC-4BB1-98CE-E772ABD2A7A0}"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5FBC5-9C0F-4D54-B7C0-EA790AC7ACC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245F50-F14E-4635-91AB-2CF5561632B0}"/>
              </a:ext>
            </a:extLst>
          </p:cNvPr>
          <p:cNvSpPr txBox="1">
            <a:spLocks noGrp="1"/>
          </p:cNvSpPr>
          <p:nvPr>
            <p:ph type="body" sz="quarter" idx="1"/>
          </p:nvPr>
        </p:nvSpPr>
        <p:spPr/>
        <p:txBody>
          <a:bodyPr/>
          <a:lstStyle/>
          <a:p>
            <a:pPr lvl="0"/>
            <a:r>
              <a:rPr lang="en-GB"/>
              <a:t>but by combining cutting edge methodologies and public engagement and social media mechanisms we have reached an audience that goes far beyond the traditional audience of academics – of course we shared the findings in academic journals and conferences but we went further and embarked on public engagement activities that moved us beyond the traditional academic audiences. </a:t>
            </a:r>
          </a:p>
          <a:p>
            <a:pPr lvl="0"/>
            <a:endParaRPr lang="en-GB"/>
          </a:p>
        </p:txBody>
      </p:sp>
      <p:sp>
        <p:nvSpPr>
          <p:cNvPr id="4" name="Slide Number Placeholder 3">
            <a:extLst>
              <a:ext uri="{FF2B5EF4-FFF2-40B4-BE49-F238E27FC236}">
                <a16:creationId xmlns:a16="http://schemas.microsoft.com/office/drawing/2014/main" id="{FE25B048-B405-4416-871D-2B454DBD752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45CCC5-A96C-4081-A768-7B0A79C8FF77}"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5A57B-072E-4644-A2BA-C45C1B572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FEC77-EBD3-4BF7-B82B-E8900FC01D86}"/>
              </a:ext>
            </a:extLst>
          </p:cNvPr>
          <p:cNvSpPr txBox="1">
            <a:spLocks noGrp="1"/>
          </p:cNvSpPr>
          <p:nvPr>
            <p:ph type="body" sz="quarter" idx="1"/>
          </p:nvPr>
        </p:nvSpPr>
        <p:spPr/>
        <p:txBody>
          <a:bodyPr/>
          <a:lstStyle/>
          <a:p>
            <a:pPr lvl="0"/>
            <a:r>
              <a:rPr lang="en-GB"/>
              <a:t>1. Developed the first e health service – partners THT developed their service provision</a:t>
            </a:r>
          </a:p>
          <a:p>
            <a:pPr lvl="0"/>
            <a:r>
              <a:rPr lang="en-GB"/>
              <a:t>The research was used to inform Public Health Wales strategies by providing evidence regarding</a:t>
            </a:r>
            <a:r>
              <a:rPr lang="en-GB" i="1"/>
              <a:t> “students’ views on and understanding of sexual health related needs and risks”</a:t>
            </a:r>
            <a:r>
              <a:rPr lang="en-GB"/>
              <a:t> for the 2017/2018</a:t>
            </a:r>
            <a:r>
              <a:rPr lang="en-GB" i="1"/>
              <a:t> </a:t>
            </a:r>
            <a:r>
              <a:rPr lang="en-GB"/>
              <a:t>Sexual Health Review for Wales</a:t>
            </a:r>
          </a:p>
          <a:p>
            <a:pPr lvl="0"/>
            <a:endParaRPr lang="en-GB"/>
          </a:p>
          <a:p>
            <a:pPr lvl="0"/>
            <a:endParaRPr lang="en-GB"/>
          </a:p>
        </p:txBody>
      </p:sp>
      <p:sp>
        <p:nvSpPr>
          <p:cNvPr id="4" name="Slide Number Placeholder 3">
            <a:extLst>
              <a:ext uri="{FF2B5EF4-FFF2-40B4-BE49-F238E27FC236}">
                <a16:creationId xmlns:a16="http://schemas.microsoft.com/office/drawing/2014/main" id="{6FBCDDD0-9944-411C-A1C7-3EA9492A25A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BFCAAB-176C-44B2-9934-2FF1620988F9}"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6761-345C-4089-9146-3ECA2D3D8FC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DB396B4C-111F-4C6B-9232-A3304A30650D}"/>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BEAE7965-BDD3-476A-9B8E-45F3AE319CD5}"/>
              </a:ext>
            </a:extLst>
          </p:cNvPr>
          <p:cNvSpPr txBox="1">
            <a:spLocks noGrp="1"/>
          </p:cNvSpPr>
          <p:nvPr>
            <p:ph type="dt" sz="half" idx="7"/>
          </p:nvPr>
        </p:nvSpPr>
        <p:spPr/>
        <p:txBody>
          <a:bodyPr/>
          <a:lstStyle>
            <a:lvl1pPr>
              <a:defRPr/>
            </a:lvl1pPr>
          </a:lstStyle>
          <a:p>
            <a:pPr lvl="0"/>
            <a:fld id="{6B4B8854-59DA-4818-998D-AEAAFEC43F60}" type="datetime1">
              <a:rPr lang="en-GB"/>
              <a:pPr lvl="0"/>
              <a:t>28/03/2021</a:t>
            </a:fld>
            <a:endParaRPr lang="en-GB"/>
          </a:p>
        </p:txBody>
      </p:sp>
      <p:sp>
        <p:nvSpPr>
          <p:cNvPr id="5" name="Footer Placeholder 4">
            <a:extLst>
              <a:ext uri="{FF2B5EF4-FFF2-40B4-BE49-F238E27FC236}">
                <a16:creationId xmlns:a16="http://schemas.microsoft.com/office/drawing/2014/main" id="{082B95EE-1FB4-4B4C-912A-B43603A7E44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16D0F47-665E-48F2-862A-E17C3F09EC71}"/>
              </a:ext>
            </a:extLst>
          </p:cNvPr>
          <p:cNvSpPr txBox="1">
            <a:spLocks noGrp="1"/>
          </p:cNvSpPr>
          <p:nvPr>
            <p:ph type="sldNum" sz="quarter" idx="8"/>
          </p:nvPr>
        </p:nvSpPr>
        <p:spPr/>
        <p:txBody>
          <a:bodyPr/>
          <a:lstStyle>
            <a:lvl1pPr>
              <a:defRPr/>
            </a:lvl1pPr>
          </a:lstStyle>
          <a:p>
            <a:pPr lvl="0"/>
            <a:fld id="{8D00DDBB-A5CA-4EF7-AF26-9BF2BB212E89}" type="slidenum">
              <a:t>‹#›</a:t>
            </a:fld>
            <a:endParaRPr lang="en-GB"/>
          </a:p>
        </p:txBody>
      </p:sp>
    </p:spTree>
    <p:extLst>
      <p:ext uri="{BB962C8B-B14F-4D97-AF65-F5344CB8AC3E}">
        <p14:creationId xmlns:p14="http://schemas.microsoft.com/office/powerpoint/2010/main" val="15933619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35EE-FD2E-4360-8D4E-7C2143BACB3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40BFE1F-6100-4CD9-B40A-AF6C321F164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4CE4C-17A4-4D39-A5E6-A8FC21EDA0E9}"/>
              </a:ext>
            </a:extLst>
          </p:cNvPr>
          <p:cNvSpPr txBox="1">
            <a:spLocks noGrp="1"/>
          </p:cNvSpPr>
          <p:nvPr>
            <p:ph type="dt" sz="half" idx="7"/>
          </p:nvPr>
        </p:nvSpPr>
        <p:spPr/>
        <p:txBody>
          <a:bodyPr/>
          <a:lstStyle>
            <a:lvl1pPr>
              <a:defRPr/>
            </a:lvl1pPr>
          </a:lstStyle>
          <a:p>
            <a:pPr lvl="0"/>
            <a:fld id="{12A1A320-C60C-4805-83F1-D824772EB9A0}" type="datetime1">
              <a:rPr lang="en-GB"/>
              <a:pPr lvl="0"/>
              <a:t>28/03/2021</a:t>
            </a:fld>
            <a:endParaRPr lang="en-GB"/>
          </a:p>
        </p:txBody>
      </p:sp>
      <p:sp>
        <p:nvSpPr>
          <p:cNvPr id="5" name="Footer Placeholder 4">
            <a:extLst>
              <a:ext uri="{FF2B5EF4-FFF2-40B4-BE49-F238E27FC236}">
                <a16:creationId xmlns:a16="http://schemas.microsoft.com/office/drawing/2014/main" id="{FB66EB8A-AF35-41BF-B91B-30829E5DDCB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ACAF7A5-F97C-4CEC-9A98-F68790412228}"/>
              </a:ext>
            </a:extLst>
          </p:cNvPr>
          <p:cNvSpPr txBox="1">
            <a:spLocks noGrp="1"/>
          </p:cNvSpPr>
          <p:nvPr>
            <p:ph type="sldNum" sz="quarter" idx="8"/>
          </p:nvPr>
        </p:nvSpPr>
        <p:spPr/>
        <p:txBody>
          <a:bodyPr/>
          <a:lstStyle>
            <a:lvl1pPr>
              <a:defRPr/>
            </a:lvl1pPr>
          </a:lstStyle>
          <a:p>
            <a:pPr lvl="0"/>
            <a:fld id="{0139066E-CB44-4A7B-A1E3-AA3AC98AA8C5}" type="slidenum">
              <a:t>‹#›</a:t>
            </a:fld>
            <a:endParaRPr lang="en-GB"/>
          </a:p>
        </p:txBody>
      </p:sp>
    </p:spTree>
    <p:extLst>
      <p:ext uri="{BB962C8B-B14F-4D97-AF65-F5344CB8AC3E}">
        <p14:creationId xmlns:p14="http://schemas.microsoft.com/office/powerpoint/2010/main" val="43062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7019E-558C-4CCB-88FC-0B878F2EFB5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DCA88A3-B0F0-46FC-9E19-53964E1D1739}"/>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D8D645-C49C-45A7-80DD-7A8D62D0E293}"/>
              </a:ext>
            </a:extLst>
          </p:cNvPr>
          <p:cNvSpPr txBox="1">
            <a:spLocks noGrp="1"/>
          </p:cNvSpPr>
          <p:nvPr>
            <p:ph type="dt" sz="half" idx="7"/>
          </p:nvPr>
        </p:nvSpPr>
        <p:spPr/>
        <p:txBody>
          <a:bodyPr/>
          <a:lstStyle>
            <a:lvl1pPr>
              <a:defRPr/>
            </a:lvl1pPr>
          </a:lstStyle>
          <a:p>
            <a:pPr lvl="0"/>
            <a:fld id="{0A1CB0F9-7EA2-4C74-B9EC-4E0BFC5B0909}" type="datetime1">
              <a:rPr lang="en-GB"/>
              <a:pPr lvl="0"/>
              <a:t>28/03/2021</a:t>
            </a:fld>
            <a:endParaRPr lang="en-GB"/>
          </a:p>
        </p:txBody>
      </p:sp>
      <p:sp>
        <p:nvSpPr>
          <p:cNvPr id="5" name="Footer Placeholder 4">
            <a:extLst>
              <a:ext uri="{FF2B5EF4-FFF2-40B4-BE49-F238E27FC236}">
                <a16:creationId xmlns:a16="http://schemas.microsoft.com/office/drawing/2014/main" id="{527EF06D-EF7D-4B6F-8816-F7B8C218DD6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87DAC68-BD33-4203-B219-B6948111AEEA}"/>
              </a:ext>
            </a:extLst>
          </p:cNvPr>
          <p:cNvSpPr txBox="1">
            <a:spLocks noGrp="1"/>
          </p:cNvSpPr>
          <p:nvPr>
            <p:ph type="sldNum" sz="quarter" idx="8"/>
          </p:nvPr>
        </p:nvSpPr>
        <p:spPr/>
        <p:txBody>
          <a:bodyPr/>
          <a:lstStyle>
            <a:lvl1pPr>
              <a:defRPr/>
            </a:lvl1pPr>
          </a:lstStyle>
          <a:p>
            <a:pPr lvl="0"/>
            <a:fld id="{A8AE46DF-CBC1-448D-9B38-556330ABF1FD}" type="slidenum">
              <a:t>‹#›</a:t>
            </a:fld>
            <a:endParaRPr lang="en-GB"/>
          </a:p>
        </p:txBody>
      </p:sp>
    </p:spTree>
    <p:extLst>
      <p:ext uri="{BB962C8B-B14F-4D97-AF65-F5344CB8AC3E}">
        <p14:creationId xmlns:p14="http://schemas.microsoft.com/office/powerpoint/2010/main" val="118027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0CF3-A9C1-490E-9EEC-0F347831E03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E7E62259-D8ED-4156-BF7E-EF10ABF947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708A3-87FA-47CD-957A-D387240A2E34}"/>
              </a:ext>
            </a:extLst>
          </p:cNvPr>
          <p:cNvSpPr txBox="1">
            <a:spLocks noGrp="1"/>
          </p:cNvSpPr>
          <p:nvPr>
            <p:ph type="dt" sz="half" idx="7"/>
          </p:nvPr>
        </p:nvSpPr>
        <p:spPr/>
        <p:txBody>
          <a:bodyPr/>
          <a:lstStyle>
            <a:lvl1pPr>
              <a:defRPr/>
            </a:lvl1pPr>
          </a:lstStyle>
          <a:p>
            <a:pPr lvl="0"/>
            <a:fld id="{EAACA4D7-F0BC-4B01-8A0F-7DBAE264EDD0}" type="datetime1">
              <a:rPr lang="en-GB"/>
              <a:pPr lvl="0"/>
              <a:t>28/03/2021</a:t>
            </a:fld>
            <a:endParaRPr lang="en-GB"/>
          </a:p>
        </p:txBody>
      </p:sp>
      <p:sp>
        <p:nvSpPr>
          <p:cNvPr id="5" name="Footer Placeholder 4">
            <a:extLst>
              <a:ext uri="{FF2B5EF4-FFF2-40B4-BE49-F238E27FC236}">
                <a16:creationId xmlns:a16="http://schemas.microsoft.com/office/drawing/2014/main" id="{B729D7EE-7957-487D-AF3B-2D8D681DF99C}"/>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1D92F54-9D2D-4C7A-91C4-B1366BE342C3}"/>
              </a:ext>
            </a:extLst>
          </p:cNvPr>
          <p:cNvSpPr txBox="1">
            <a:spLocks noGrp="1"/>
          </p:cNvSpPr>
          <p:nvPr>
            <p:ph type="sldNum" sz="quarter" idx="8"/>
          </p:nvPr>
        </p:nvSpPr>
        <p:spPr/>
        <p:txBody>
          <a:bodyPr/>
          <a:lstStyle>
            <a:lvl1pPr>
              <a:defRPr/>
            </a:lvl1pPr>
          </a:lstStyle>
          <a:p>
            <a:pPr lvl="0"/>
            <a:fld id="{12EC4963-50BE-424D-9386-C6CEB997553A}" type="slidenum">
              <a:t>‹#›</a:t>
            </a:fld>
            <a:endParaRPr lang="en-GB"/>
          </a:p>
        </p:txBody>
      </p:sp>
    </p:spTree>
    <p:extLst>
      <p:ext uri="{BB962C8B-B14F-4D97-AF65-F5344CB8AC3E}">
        <p14:creationId xmlns:p14="http://schemas.microsoft.com/office/powerpoint/2010/main" val="12109333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CC4C-EB0B-4354-AB25-C49ECEF379E4}"/>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24287FB-EAF6-4D14-8DB6-FFE929C7922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3CA6A268-1F2F-4D1C-BCB4-0951169EE077}"/>
              </a:ext>
            </a:extLst>
          </p:cNvPr>
          <p:cNvSpPr txBox="1">
            <a:spLocks noGrp="1"/>
          </p:cNvSpPr>
          <p:nvPr>
            <p:ph type="dt" sz="half" idx="7"/>
          </p:nvPr>
        </p:nvSpPr>
        <p:spPr/>
        <p:txBody>
          <a:bodyPr/>
          <a:lstStyle>
            <a:lvl1pPr>
              <a:defRPr/>
            </a:lvl1pPr>
          </a:lstStyle>
          <a:p>
            <a:pPr lvl="0"/>
            <a:fld id="{9AFE7E06-C1B2-40F2-8B87-065BE3C4AFB7}" type="datetime1">
              <a:rPr lang="en-GB"/>
              <a:pPr lvl="0"/>
              <a:t>28/03/2021</a:t>
            </a:fld>
            <a:endParaRPr lang="en-GB"/>
          </a:p>
        </p:txBody>
      </p:sp>
      <p:sp>
        <p:nvSpPr>
          <p:cNvPr id="5" name="Footer Placeholder 4">
            <a:extLst>
              <a:ext uri="{FF2B5EF4-FFF2-40B4-BE49-F238E27FC236}">
                <a16:creationId xmlns:a16="http://schemas.microsoft.com/office/drawing/2014/main" id="{2F8A9ECC-3C0F-489F-9C2E-492981316FA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3361DEE-F43C-406C-BC18-20AE28442426}"/>
              </a:ext>
            </a:extLst>
          </p:cNvPr>
          <p:cNvSpPr txBox="1">
            <a:spLocks noGrp="1"/>
          </p:cNvSpPr>
          <p:nvPr>
            <p:ph type="sldNum" sz="quarter" idx="8"/>
          </p:nvPr>
        </p:nvSpPr>
        <p:spPr/>
        <p:txBody>
          <a:bodyPr/>
          <a:lstStyle>
            <a:lvl1pPr>
              <a:defRPr/>
            </a:lvl1pPr>
          </a:lstStyle>
          <a:p>
            <a:pPr lvl="0"/>
            <a:fld id="{6ED0CB42-8E5D-4426-BEB5-B1379D6C6C1D}" type="slidenum">
              <a:t>‹#›</a:t>
            </a:fld>
            <a:endParaRPr lang="en-GB"/>
          </a:p>
        </p:txBody>
      </p:sp>
    </p:spTree>
    <p:extLst>
      <p:ext uri="{BB962C8B-B14F-4D97-AF65-F5344CB8AC3E}">
        <p14:creationId xmlns:p14="http://schemas.microsoft.com/office/powerpoint/2010/main" val="143661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EB56-B969-4C58-95A3-38F59AD4AA0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A9F6C31-80CF-4021-A7DB-A587FC840E4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9C53A1-A837-493B-AB85-DD09116AA005}"/>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E747FF-2169-407F-97E6-EDF5EB637FF8}"/>
              </a:ext>
            </a:extLst>
          </p:cNvPr>
          <p:cNvSpPr txBox="1">
            <a:spLocks noGrp="1"/>
          </p:cNvSpPr>
          <p:nvPr>
            <p:ph type="dt" sz="half" idx="7"/>
          </p:nvPr>
        </p:nvSpPr>
        <p:spPr/>
        <p:txBody>
          <a:bodyPr/>
          <a:lstStyle>
            <a:lvl1pPr>
              <a:defRPr/>
            </a:lvl1pPr>
          </a:lstStyle>
          <a:p>
            <a:pPr lvl="0"/>
            <a:fld id="{5D28A68C-4E17-4191-9049-4EF1BFE04895}" type="datetime1">
              <a:rPr lang="en-GB"/>
              <a:pPr lvl="0"/>
              <a:t>28/03/2021</a:t>
            </a:fld>
            <a:endParaRPr lang="en-GB"/>
          </a:p>
        </p:txBody>
      </p:sp>
      <p:sp>
        <p:nvSpPr>
          <p:cNvPr id="6" name="Footer Placeholder 5">
            <a:extLst>
              <a:ext uri="{FF2B5EF4-FFF2-40B4-BE49-F238E27FC236}">
                <a16:creationId xmlns:a16="http://schemas.microsoft.com/office/drawing/2014/main" id="{2AEF5188-CF14-4B10-9ADC-9801CF8B6CA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350BB81-217B-44F6-8798-8B71593557D6}"/>
              </a:ext>
            </a:extLst>
          </p:cNvPr>
          <p:cNvSpPr txBox="1">
            <a:spLocks noGrp="1"/>
          </p:cNvSpPr>
          <p:nvPr>
            <p:ph type="sldNum" sz="quarter" idx="8"/>
          </p:nvPr>
        </p:nvSpPr>
        <p:spPr/>
        <p:txBody>
          <a:bodyPr/>
          <a:lstStyle>
            <a:lvl1pPr>
              <a:defRPr/>
            </a:lvl1pPr>
          </a:lstStyle>
          <a:p>
            <a:pPr lvl="0"/>
            <a:fld id="{6DD1C7F5-CCD0-43D8-B89A-31DAC44B940F}" type="slidenum">
              <a:t>‹#›</a:t>
            </a:fld>
            <a:endParaRPr lang="en-GB"/>
          </a:p>
        </p:txBody>
      </p:sp>
    </p:spTree>
    <p:extLst>
      <p:ext uri="{BB962C8B-B14F-4D97-AF65-F5344CB8AC3E}">
        <p14:creationId xmlns:p14="http://schemas.microsoft.com/office/powerpoint/2010/main" val="332844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F17B-825F-4923-9E59-AF09FFAB110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212C88A-6FF0-4F35-A0E3-0DE05423055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D61DE0BE-834C-4652-9C10-94AEC1FA632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0BECE4-2874-4D4C-B8DD-2AC44842ABA0}"/>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E3BA9141-F32B-4A27-B54A-19BC98F4644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9AB8C9-7F2E-463B-8B04-3144366C2192}"/>
              </a:ext>
            </a:extLst>
          </p:cNvPr>
          <p:cNvSpPr txBox="1">
            <a:spLocks noGrp="1"/>
          </p:cNvSpPr>
          <p:nvPr>
            <p:ph type="dt" sz="half" idx="7"/>
          </p:nvPr>
        </p:nvSpPr>
        <p:spPr/>
        <p:txBody>
          <a:bodyPr/>
          <a:lstStyle>
            <a:lvl1pPr>
              <a:defRPr/>
            </a:lvl1pPr>
          </a:lstStyle>
          <a:p>
            <a:pPr lvl="0"/>
            <a:fld id="{92A13CD7-7328-4985-8A26-5B1F14090484}" type="datetime1">
              <a:rPr lang="en-GB"/>
              <a:pPr lvl="0"/>
              <a:t>28/03/2021</a:t>
            </a:fld>
            <a:endParaRPr lang="en-GB"/>
          </a:p>
        </p:txBody>
      </p:sp>
      <p:sp>
        <p:nvSpPr>
          <p:cNvPr id="8" name="Footer Placeholder 7">
            <a:extLst>
              <a:ext uri="{FF2B5EF4-FFF2-40B4-BE49-F238E27FC236}">
                <a16:creationId xmlns:a16="http://schemas.microsoft.com/office/drawing/2014/main" id="{30345083-0EE9-469F-B54C-D194D5252B6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A05C27AF-CD2D-4DB4-8598-7BEC1E45B384}"/>
              </a:ext>
            </a:extLst>
          </p:cNvPr>
          <p:cNvSpPr txBox="1">
            <a:spLocks noGrp="1"/>
          </p:cNvSpPr>
          <p:nvPr>
            <p:ph type="sldNum" sz="quarter" idx="8"/>
          </p:nvPr>
        </p:nvSpPr>
        <p:spPr/>
        <p:txBody>
          <a:bodyPr/>
          <a:lstStyle>
            <a:lvl1pPr>
              <a:defRPr/>
            </a:lvl1pPr>
          </a:lstStyle>
          <a:p>
            <a:pPr lvl="0"/>
            <a:fld id="{8230B01B-E847-4340-87E1-AFB85CE69C13}" type="slidenum">
              <a:t>‹#›</a:t>
            </a:fld>
            <a:endParaRPr lang="en-GB"/>
          </a:p>
        </p:txBody>
      </p:sp>
    </p:spTree>
    <p:extLst>
      <p:ext uri="{BB962C8B-B14F-4D97-AF65-F5344CB8AC3E}">
        <p14:creationId xmlns:p14="http://schemas.microsoft.com/office/powerpoint/2010/main" val="336650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F5BA-4845-4932-919C-5B7D3E91AB4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07581589-2DF5-43F1-8B08-B90CCBDB73AA}"/>
              </a:ext>
            </a:extLst>
          </p:cNvPr>
          <p:cNvSpPr txBox="1">
            <a:spLocks noGrp="1"/>
          </p:cNvSpPr>
          <p:nvPr>
            <p:ph type="dt" sz="half" idx="7"/>
          </p:nvPr>
        </p:nvSpPr>
        <p:spPr/>
        <p:txBody>
          <a:bodyPr/>
          <a:lstStyle>
            <a:lvl1pPr>
              <a:defRPr/>
            </a:lvl1pPr>
          </a:lstStyle>
          <a:p>
            <a:pPr lvl="0"/>
            <a:fld id="{FA5C8172-B9BF-4AC8-B839-03837BDF2AEA}" type="datetime1">
              <a:rPr lang="en-GB"/>
              <a:pPr lvl="0"/>
              <a:t>28/03/2021</a:t>
            </a:fld>
            <a:endParaRPr lang="en-GB"/>
          </a:p>
        </p:txBody>
      </p:sp>
      <p:sp>
        <p:nvSpPr>
          <p:cNvPr id="4" name="Footer Placeholder 3">
            <a:extLst>
              <a:ext uri="{FF2B5EF4-FFF2-40B4-BE49-F238E27FC236}">
                <a16:creationId xmlns:a16="http://schemas.microsoft.com/office/drawing/2014/main" id="{BF74C462-5689-4E08-8B86-68314B9E9FB9}"/>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11670F35-1360-4FDF-8952-E33206FAD951}"/>
              </a:ext>
            </a:extLst>
          </p:cNvPr>
          <p:cNvSpPr txBox="1">
            <a:spLocks noGrp="1"/>
          </p:cNvSpPr>
          <p:nvPr>
            <p:ph type="sldNum" sz="quarter" idx="8"/>
          </p:nvPr>
        </p:nvSpPr>
        <p:spPr/>
        <p:txBody>
          <a:bodyPr/>
          <a:lstStyle>
            <a:lvl1pPr>
              <a:defRPr/>
            </a:lvl1pPr>
          </a:lstStyle>
          <a:p>
            <a:pPr lvl="0"/>
            <a:fld id="{AB8E0CB9-0AAE-4CE3-AAAF-8275954AE1D5}" type="slidenum">
              <a:t>‹#›</a:t>
            </a:fld>
            <a:endParaRPr lang="en-GB"/>
          </a:p>
        </p:txBody>
      </p:sp>
    </p:spTree>
    <p:extLst>
      <p:ext uri="{BB962C8B-B14F-4D97-AF65-F5344CB8AC3E}">
        <p14:creationId xmlns:p14="http://schemas.microsoft.com/office/powerpoint/2010/main" val="200986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DAC45-96C6-44AA-8FDA-B44D84C4C522}"/>
              </a:ext>
            </a:extLst>
          </p:cNvPr>
          <p:cNvSpPr txBox="1">
            <a:spLocks noGrp="1"/>
          </p:cNvSpPr>
          <p:nvPr>
            <p:ph type="dt" sz="half" idx="7"/>
          </p:nvPr>
        </p:nvSpPr>
        <p:spPr/>
        <p:txBody>
          <a:bodyPr/>
          <a:lstStyle>
            <a:lvl1pPr>
              <a:defRPr/>
            </a:lvl1pPr>
          </a:lstStyle>
          <a:p>
            <a:pPr lvl="0"/>
            <a:fld id="{906B0059-B038-420A-854B-7FBA38816BAF}" type="datetime1">
              <a:rPr lang="en-GB"/>
              <a:pPr lvl="0"/>
              <a:t>28/03/2021</a:t>
            </a:fld>
            <a:endParaRPr lang="en-GB"/>
          </a:p>
        </p:txBody>
      </p:sp>
      <p:sp>
        <p:nvSpPr>
          <p:cNvPr id="3" name="Footer Placeholder 2">
            <a:extLst>
              <a:ext uri="{FF2B5EF4-FFF2-40B4-BE49-F238E27FC236}">
                <a16:creationId xmlns:a16="http://schemas.microsoft.com/office/drawing/2014/main" id="{17F660DB-3CC4-4D15-B723-934EF2FA4F24}"/>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752F0E63-60DA-4A17-B522-E4D49CEE9655}"/>
              </a:ext>
            </a:extLst>
          </p:cNvPr>
          <p:cNvSpPr txBox="1">
            <a:spLocks noGrp="1"/>
          </p:cNvSpPr>
          <p:nvPr>
            <p:ph type="sldNum" sz="quarter" idx="8"/>
          </p:nvPr>
        </p:nvSpPr>
        <p:spPr/>
        <p:txBody>
          <a:bodyPr/>
          <a:lstStyle>
            <a:lvl1pPr>
              <a:defRPr/>
            </a:lvl1pPr>
          </a:lstStyle>
          <a:p>
            <a:pPr lvl="0"/>
            <a:fld id="{A8073329-7F91-4640-8DA2-9623BA32242F}" type="slidenum">
              <a:t>‹#›</a:t>
            </a:fld>
            <a:endParaRPr lang="en-GB"/>
          </a:p>
        </p:txBody>
      </p:sp>
    </p:spTree>
    <p:extLst>
      <p:ext uri="{BB962C8B-B14F-4D97-AF65-F5344CB8AC3E}">
        <p14:creationId xmlns:p14="http://schemas.microsoft.com/office/powerpoint/2010/main" val="87232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05AE-8A8A-4C15-BFC6-8FF8FD75762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6C8027C-0851-4212-B7EB-1558C1DDED8B}"/>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72B51D-7D69-4219-A775-6A487E08B65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540B7DF-DAF2-4EB6-B55D-F9A9641A719A}"/>
              </a:ext>
            </a:extLst>
          </p:cNvPr>
          <p:cNvSpPr txBox="1">
            <a:spLocks noGrp="1"/>
          </p:cNvSpPr>
          <p:nvPr>
            <p:ph type="dt" sz="half" idx="7"/>
          </p:nvPr>
        </p:nvSpPr>
        <p:spPr/>
        <p:txBody>
          <a:bodyPr/>
          <a:lstStyle>
            <a:lvl1pPr>
              <a:defRPr/>
            </a:lvl1pPr>
          </a:lstStyle>
          <a:p>
            <a:pPr lvl="0"/>
            <a:fld id="{9FDCA533-9FFF-4D18-81B1-B30764DB931F}" type="datetime1">
              <a:rPr lang="en-GB"/>
              <a:pPr lvl="0"/>
              <a:t>28/03/2021</a:t>
            </a:fld>
            <a:endParaRPr lang="en-GB"/>
          </a:p>
        </p:txBody>
      </p:sp>
      <p:sp>
        <p:nvSpPr>
          <p:cNvPr id="6" name="Footer Placeholder 5">
            <a:extLst>
              <a:ext uri="{FF2B5EF4-FFF2-40B4-BE49-F238E27FC236}">
                <a16:creationId xmlns:a16="http://schemas.microsoft.com/office/drawing/2014/main" id="{C9ADDDBE-BF99-4CE0-962F-33674BEA8F1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795ECD22-5CE5-4086-9293-5650D3C666D2}"/>
              </a:ext>
            </a:extLst>
          </p:cNvPr>
          <p:cNvSpPr txBox="1">
            <a:spLocks noGrp="1"/>
          </p:cNvSpPr>
          <p:nvPr>
            <p:ph type="sldNum" sz="quarter" idx="8"/>
          </p:nvPr>
        </p:nvSpPr>
        <p:spPr/>
        <p:txBody>
          <a:bodyPr/>
          <a:lstStyle>
            <a:lvl1pPr>
              <a:defRPr/>
            </a:lvl1pPr>
          </a:lstStyle>
          <a:p>
            <a:pPr lvl="0"/>
            <a:fld id="{DE237C05-E86A-4BFA-8EF4-27CEFF1BD26F}" type="slidenum">
              <a:t>‹#›</a:t>
            </a:fld>
            <a:endParaRPr lang="en-GB"/>
          </a:p>
        </p:txBody>
      </p:sp>
    </p:spTree>
    <p:extLst>
      <p:ext uri="{BB962C8B-B14F-4D97-AF65-F5344CB8AC3E}">
        <p14:creationId xmlns:p14="http://schemas.microsoft.com/office/powerpoint/2010/main" val="118677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AEE6-2B79-469A-87E2-FCC8AA721E4E}"/>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556E4588-9BF1-4B20-91BB-CEDF616FF0A1}"/>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7B924972-FD8A-4254-9DF1-80AEB2B6D0D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6D444030-084A-42A9-9EAF-A7CB1F328EDC}"/>
              </a:ext>
            </a:extLst>
          </p:cNvPr>
          <p:cNvSpPr txBox="1">
            <a:spLocks noGrp="1"/>
          </p:cNvSpPr>
          <p:nvPr>
            <p:ph type="dt" sz="half" idx="7"/>
          </p:nvPr>
        </p:nvSpPr>
        <p:spPr/>
        <p:txBody>
          <a:bodyPr/>
          <a:lstStyle>
            <a:lvl1pPr>
              <a:defRPr/>
            </a:lvl1pPr>
          </a:lstStyle>
          <a:p>
            <a:pPr lvl="0"/>
            <a:fld id="{7F20C896-187F-4416-AE45-664ABB7F1101}" type="datetime1">
              <a:rPr lang="en-GB"/>
              <a:pPr lvl="0"/>
              <a:t>28/03/2021</a:t>
            </a:fld>
            <a:endParaRPr lang="en-GB"/>
          </a:p>
        </p:txBody>
      </p:sp>
      <p:sp>
        <p:nvSpPr>
          <p:cNvPr id="6" name="Footer Placeholder 5">
            <a:extLst>
              <a:ext uri="{FF2B5EF4-FFF2-40B4-BE49-F238E27FC236}">
                <a16:creationId xmlns:a16="http://schemas.microsoft.com/office/drawing/2014/main" id="{75AC4351-AE1E-4E49-B8E9-78AE0CDD695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4A8D96B-F820-424D-9476-8F03AB104430}"/>
              </a:ext>
            </a:extLst>
          </p:cNvPr>
          <p:cNvSpPr txBox="1">
            <a:spLocks noGrp="1"/>
          </p:cNvSpPr>
          <p:nvPr>
            <p:ph type="sldNum" sz="quarter" idx="8"/>
          </p:nvPr>
        </p:nvSpPr>
        <p:spPr/>
        <p:txBody>
          <a:bodyPr/>
          <a:lstStyle>
            <a:lvl1pPr>
              <a:defRPr/>
            </a:lvl1pPr>
          </a:lstStyle>
          <a:p>
            <a:pPr lvl="0"/>
            <a:fld id="{DD5B1871-0578-4FA2-9CF3-5AFC8B090D6C}" type="slidenum">
              <a:t>‹#›</a:t>
            </a:fld>
            <a:endParaRPr lang="en-GB"/>
          </a:p>
        </p:txBody>
      </p:sp>
    </p:spTree>
    <p:extLst>
      <p:ext uri="{BB962C8B-B14F-4D97-AF65-F5344CB8AC3E}">
        <p14:creationId xmlns:p14="http://schemas.microsoft.com/office/powerpoint/2010/main" val="120293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1462D-DB2D-4BF8-9789-4AF8B481105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FC4DF6E-5AD1-4029-BE71-48CA4D82607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0A41E0-8ECC-46AF-9E91-D245BDB657E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5B80447-8E42-4AC4-B340-01B006D3C183}" type="datetime1">
              <a:rPr lang="en-GB"/>
              <a:pPr lvl="0"/>
              <a:t>28/03/2021</a:t>
            </a:fld>
            <a:endParaRPr lang="en-GB"/>
          </a:p>
        </p:txBody>
      </p:sp>
      <p:sp>
        <p:nvSpPr>
          <p:cNvPr id="5" name="Footer Placeholder 4">
            <a:extLst>
              <a:ext uri="{FF2B5EF4-FFF2-40B4-BE49-F238E27FC236}">
                <a16:creationId xmlns:a16="http://schemas.microsoft.com/office/drawing/2014/main" id="{E5947914-588B-4DAA-B6B3-8EBF8D8263F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F05A8DC-E52A-4A8B-A527-890A99E0AE1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0D6817B-B0C1-4833-8A7E-C9046087FC0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f.ac.uk/about/blogs/institutions-must-be-bold-with-impact-in-ref-20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Iv-rCoTz9Mo?feature=oembed" TargetMode="External"/><Relationship Id="rId5" Type="http://schemas.openxmlformats.org/officeDocument/2006/relationships/image" Target="../media/image5.jpeg"/><Relationship Id="rId4" Type="http://schemas.openxmlformats.org/officeDocument/2006/relationships/hyperlink" Target="https://www.youtube.com/watch?v=Iv-rCoTz9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A896-06FD-40B3-94C5-1856F429B8EA}"/>
              </a:ext>
            </a:extLst>
          </p:cNvPr>
          <p:cNvSpPr txBox="1">
            <a:spLocks noGrp="1"/>
          </p:cNvSpPr>
          <p:nvPr>
            <p:ph type="ctrTitle"/>
          </p:nvPr>
        </p:nvSpPr>
        <p:spPr>
          <a:xfrm>
            <a:off x="1524003" y="1122361"/>
            <a:ext cx="9144000" cy="1655758"/>
          </a:xfrm>
        </p:spPr>
        <p:txBody>
          <a:bodyPr/>
          <a:lstStyle/>
          <a:p>
            <a:pPr lvl="0"/>
            <a:r>
              <a:rPr lang="en-GB" sz="5400"/>
              <a:t>Making Change Through Research and Impact</a:t>
            </a:r>
          </a:p>
        </p:txBody>
      </p:sp>
      <p:sp>
        <p:nvSpPr>
          <p:cNvPr id="3" name="Subtitle 2">
            <a:extLst>
              <a:ext uri="{FF2B5EF4-FFF2-40B4-BE49-F238E27FC236}">
                <a16:creationId xmlns:a16="http://schemas.microsoft.com/office/drawing/2014/main" id="{15CB899C-B728-4AEF-A0D1-DE833086D20A}"/>
              </a:ext>
            </a:extLst>
          </p:cNvPr>
          <p:cNvSpPr txBox="1">
            <a:spLocks noGrp="1"/>
          </p:cNvSpPr>
          <p:nvPr>
            <p:ph type="subTitle" idx="1"/>
          </p:nvPr>
        </p:nvSpPr>
        <p:spPr>
          <a:xfrm>
            <a:off x="1676396" y="3047996"/>
            <a:ext cx="8991596" cy="2209803"/>
          </a:xfrm>
        </p:spPr>
        <p:txBody>
          <a:bodyPr/>
          <a:lstStyle/>
          <a:p>
            <a:pPr lvl="0"/>
            <a:r>
              <a:rPr lang="en-GB" dirty="0"/>
              <a:t>Associate Professor Debbie </a:t>
            </a:r>
            <a:r>
              <a:rPr lang="en-GB"/>
              <a:t>Jones and Professor </a:t>
            </a:r>
            <a:r>
              <a:rPr lang="en-GB" dirty="0"/>
              <a:t>Tracey </a:t>
            </a:r>
            <a:r>
              <a:rPr lang="en-GB"/>
              <a:t>Sagar </a:t>
            </a:r>
          </a:p>
          <a:p>
            <a:pPr lvl="0"/>
            <a:r>
              <a:rPr lang="en-GB"/>
              <a:t>Department </a:t>
            </a:r>
            <a:r>
              <a:rPr lang="en-GB" dirty="0"/>
              <a:t>of Criminology,</a:t>
            </a:r>
          </a:p>
          <a:p>
            <a:pPr lvl="0"/>
            <a:r>
              <a:rPr lang="en-GB" dirty="0"/>
              <a:t>Swansea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460C-92C8-49C1-A0AA-CD5E459D8D56}"/>
              </a:ext>
            </a:extLst>
          </p:cNvPr>
          <p:cNvSpPr txBox="1">
            <a:spLocks noGrp="1"/>
          </p:cNvSpPr>
          <p:nvPr>
            <p:ph type="title"/>
          </p:nvPr>
        </p:nvSpPr>
        <p:spPr>
          <a:xfrm>
            <a:off x="838203" y="365129"/>
            <a:ext cx="10515600" cy="893835"/>
          </a:xfrm>
        </p:spPr>
        <p:txBody>
          <a:bodyPr anchorCtr="1"/>
          <a:lstStyle/>
          <a:p>
            <a:pPr lvl="0" algn="ctr"/>
            <a:r>
              <a:rPr lang="en-GB"/>
              <a:t>What was the impact? </a:t>
            </a:r>
          </a:p>
        </p:txBody>
      </p:sp>
      <p:sp>
        <p:nvSpPr>
          <p:cNvPr id="3" name="Content Placeholder 2">
            <a:extLst>
              <a:ext uri="{FF2B5EF4-FFF2-40B4-BE49-F238E27FC236}">
                <a16:creationId xmlns:a16="http://schemas.microsoft.com/office/drawing/2014/main" id="{0E6A8FCD-1AAA-429F-A32B-6794325CE301}"/>
              </a:ext>
            </a:extLst>
          </p:cNvPr>
          <p:cNvSpPr txBox="1">
            <a:spLocks noGrp="1"/>
          </p:cNvSpPr>
          <p:nvPr>
            <p:ph idx="1"/>
          </p:nvPr>
        </p:nvSpPr>
        <p:spPr>
          <a:xfrm>
            <a:off x="675860" y="1258955"/>
            <a:ext cx="10677942" cy="4918008"/>
          </a:xfrm>
        </p:spPr>
        <p:txBody>
          <a:bodyPr/>
          <a:lstStyle/>
          <a:p>
            <a:pPr marL="0" lvl="0" indent="0" algn="ctr">
              <a:lnSpc>
                <a:spcPct val="70000"/>
              </a:lnSpc>
              <a:buNone/>
            </a:pPr>
            <a:r>
              <a:rPr lang="en-GB" sz="3600"/>
              <a:t>The establishment of the first e-health service for student sex workers and improved service provider responses for student sex workers</a:t>
            </a:r>
          </a:p>
          <a:p>
            <a:pPr lvl="0">
              <a:lnSpc>
                <a:spcPct val="70000"/>
              </a:lnSpc>
            </a:pPr>
            <a:endParaRPr lang="en-GB" sz="3600"/>
          </a:p>
          <a:p>
            <a:pPr lvl="1"/>
            <a:r>
              <a:rPr lang="en-GB" sz="3200"/>
              <a:t>Partners THT developed their service provision</a:t>
            </a:r>
          </a:p>
          <a:p>
            <a:pPr lvl="1"/>
            <a:endParaRPr lang="en-GB" sz="3200"/>
          </a:p>
          <a:p>
            <a:pPr lvl="1"/>
            <a:r>
              <a:rPr lang="en-GB" sz="3200"/>
              <a:t>Public Health Wales – research informed policy regarding</a:t>
            </a:r>
            <a:r>
              <a:rPr lang="en-GB" sz="3200" i="1"/>
              <a:t> “students’ views on and understanding of sexual health related needs and risks”</a:t>
            </a:r>
            <a:r>
              <a:rPr lang="en-GB" sz="3200"/>
              <a:t> for the 2017/2018</a:t>
            </a:r>
            <a:r>
              <a:rPr lang="en-GB" sz="3200" i="1"/>
              <a:t> </a:t>
            </a:r>
            <a:r>
              <a:rPr lang="en-GB" sz="3200"/>
              <a:t>Sexual Health Review for Wales</a:t>
            </a:r>
          </a:p>
          <a:p>
            <a:pPr lvl="0">
              <a:lnSpc>
                <a:spcPct val="70000"/>
              </a:lnSpc>
            </a:pPr>
            <a:endParaRPr lang="en-GB" sz="2600"/>
          </a:p>
          <a:p>
            <a:pPr lvl="0">
              <a:lnSpc>
                <a:spcPct val="70000"/>
              </a:lnSpc>
            </a:pPr>
            <a:endParaRPr lang="en-GB" sz="2600"/>
          </a:p>
          <a:p>
            <a:pPr lvl="0">
              <a:lnSpc>
                <a:spcPct val="70000"/>
              </a:lnSpc>
            </a:pPr>
            <a:endParaRPr lang="en-GB" sz="2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D1AC-DBAB-41DB-A1DF-4861D9F2089F}"/>
              </a:ext>
            </a:extLst>
          </p:cNvPr>
          <p:cNvSpPr txBox="1">
            <a:spLocks noGrp="1"/>
          </p:cNvSpPr>
          <p:nvPr>
            <p:ph type="title"/>
          </p:nvPr>
        </p:nvSpPr>
        <p:spPr/>
        <p:txBody>
          <a:bodyPr anchorCtr="1">
            <a:normAutofit fontScale="90000"/>
          </a:bodyPr>
          <a:lstStyle/>
          <a:p>
            <a:pPr lvl="0" algn="ctr"/>
            <a:r>
              <a:rPr lang="en-GB" sz="3600"/>
              <a:t>Enhanced student sex workers’ well-being through awareness-raising and policy change within the student body </a:t>
            </a:r>
            <a:br>
              <a:rPr lang="en-GB" sz="4000"/>
            </a:br>
            <a:endParaRPr lang="en-GB" sz="4000"/>
          </a:p>
        </p:txBody>
      </p:sp>
      <p:sp>
        <p:nvSpPr>
          <p:cNvPr id="3" name="Content Placeholder 2">
            <a:extLst>
              <a:ext uri="{FF2B5EF4-FFF2-40B4-BE49-F238E27FC236}">
                <a16:creationId xmlns:a16="http://schemas.microsoft.com/office/drawing/2014/main" id="{4766501A-1A5E-4DD6-9473-D4EC4F4766EC}"/>
              </a:ext>
            </a:extLst>
          </p:cNvPr>
          <p:cNvSpPr txBox="1">
            <a:spLocks noGrp="1"/>
          </p:cNvSpPr>
          <p:nvPr>
            <p:ph idx="1"/>
          </p:nvPr>
        </p:nvSpPr>
        <p:spPr>
          <a:xfrm>
            <a:off x="484906" y="1551709"/>
            <a:ext cx="11707090" cy="5195456"/>
          </a:xfrm>
        </p:spPr>
        <p:txBody>
          <a:bodyPr/>
          <a:lstStyle/>
          <a:p>
            <a:pPr lvl="0">
              <a:lnSpc>
                <a:spcPct val="80000"/>
              </a:lnSpc>
            </a:pPr>
            <a:r>
              <a:rPr lang="en-GB"/>
              <a:t>Developing NUS Wales approaches to sex work - Women’s Officer at NUS Cymru at the time  - [the project]</a:t>
            </a:r>
          </a:p>
          <a:p>
            <a:pPr marL="0" lvl="0" indent="0">
              <a:lnSpc>
                <a:spcPct val="80000"/>
              </a:lnSpc>
              <a:buNone/>
            </a:pPr>
            <a:r>
              <a:rPr lang="en-GB" i="1"/>
              <a:t> "has been invaluable for NUS' understanding of student sex work in UK higher education institutions. We now have evidence indicating the proportion of students who engage in sex work, the types of sex work students are more likely to do and crucially, how best they can be supported to succeed in HE. </a:t>
            </a:r>
          </a:p>
          <a:p>
            <a:pPr marL="0" lvl="0" indent="0">
              <a:lnSpc>
                <a:spcPct val="80000"/>
              </a:lnSpc>
              <a:buNone/>
            </a:pPr>
            <a:r>
              <a:rPr lang="en-GB" i="1"/>
              <a:t>The report's recommendations have been taken up in our policy and campaigning work, including how we should tackle the prejudices and stigma that still exist in HE" </a:t>
            </a:r>
          </a:p>
          <a:p>
            <a:pPr marL="0" lvl="0" indent="0">
              <a:lnSpc>
                <a:spcPct val="80000"/>
              </a:lnSpc>
              <a:buNone/>
            </a:pPr>
            <a:endParaRPr lang="en-GB" b="1" i="1"/>
          </a:p>
          <a:p>
            <a:pPr lvl="0">
              <a:lnSpc>
                <a:spcPct val="80000"/>
              </a:lnSpc>
            </a:pPr>
            <a:r>
              <a:rPr lang="en-GB"/>
              <a:t>Further policy development been taken up by Professor Teela Sanders at Leicester University </a:t>
            </a:r>
          </a:p>
          <a:p>
            <a:pPr lvl="0">
              <a:lnSpc>
                <a:spcPct val="80000"/>
              </a:lnSpc>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410C-4F33-4209-9E97-EE745F9DC5A6}"/>
              </a:ext>
            </a:extLst>
          </p:cNvPr>
          <p:cNvSpPr txBox="1">
            <a:spLocks noGrp="1"/>
          </p:cNvSpPr>
          <p:nvPr>
            <p:ph type="title"/>
          </p:nvPr>
        </p:nvSpPr>
        <p:spPr/>
        <p:txBody>
          <a:bodyPr anchorCtr="1">
            <a:normAutofit fontScale="90000"/>
          </a:bodyPr>
          <a:lstStyle/>
          <a:p>
            <a:pPr lvl="0" algn="ctr"/>
            <a:r>
              <a:rPr lang="en-GB" sz="3200">
                <a:latin typeface="Calibri" pitchFamily="34"/>
                <a:cs typeface="Calibri" pitchFamily="34"/>
              </a:rPr>
              <a:t>The empowerment of student sex workers through the inclusion of their voices in public dissemination and debate, film, and the training of professionals  </a:t>
            </a:r>
            <a:br>
              <a:rPr lang="en-GB" sz="4000">
                <a:latin typeface="Calibri" pitchFamily="34"/>
                <a:cs typeface="Calibri" pitchFamily="34"/>
              </a:rPr>
            </a:br>
            <a:endParaRPr lang="en-GB" sz="4000">
              <a:latin typeface="Calibri" pitchFamily="34"/>
              <a:cs typeface="Calibri" pitchFamily="34"/>
            </a:endParaRPr>
          </a:p>
        </p:txBody>
      </p:sp>
      <p:sp>
        <p:nvSpPr>
          <p:cNvPr id="3" name="Content Placeholder 2">
            <a:extLst>
              <a:ext uri="{FF2B5EF4-FFF2-40B4-BE49-F238E27FC236}">
                <a16:creationId xmlns:a16="http://schemas.microsoft.com/office/drawing/2014/main" id="{BE3D68E5-A7EC-40B7-AFA4-A020667EE3D3}"/>
              </a:ext>
            </a:extLst>
          </p:cNvPr>
          <p:cNvSpPr txBox="1">
            <a:spLocks noGrp="1"/>
          </p:cNvSpPr>
          <p:nvPr>
            <p:ph idx="1"/>
          </p:nvPr>
        </p:nvSpPr>
        <p:spPr/>
        <p:txBody>
          <a:bodyPr/>
          <a:lstStyle/>
          <a:p>
            <a:pPr marL="0" lvl="0" indent="0">
              <a:buNone/>
            </a:pPr>
            <a:r>
              <a:rPr lang="en-GB"/>
              <a:t>The film</a:t>
            </a:r>
          </a:p>
          <a:p>
            <a:pPr lvl="0"/>
            <a:r>
              <a:rPr lang="en-GB"/>
              <a:t>Community Channel - over </a:t>
            </a:r>
            <a:r>
              <a:rPr lang="en-GB" b="1"/>
              <a:t>50,000</a:t>
            </a:r>
            <a:r>
              <a:rPr lang="en-GB"/>
              <a:t> viewings</a:t>
            </a:r>
            <a:r>
              <a:rPr lang="en-GB" b="1"/>
              <a:t> </a:t>
            </a:r>
          </a:p>
          <a:p>
            <a:pPr lvl="0"/>
            <a:r>
              <a:rPr lang="en-GB"/>
              <a:t>BBC3’s</a:t>
            </a:r>
            <a:r>
              <a:rPr lang="en-GB" i="1"/>
              <a:t> Gender Season</a:t>
            </a:r>
            <a:r>
              <a:rPr lang="en-GB" b="1"/>
              <a:t> - </a:t>
            </a:r>
            <a:r>
              <a:rPr lang="en-GB"/>
              <a:t>over </a:t>
            </a:r>
            <a:r>
              <a:rPr lang="en-GB" b="1"/>
              <a:t>1,000,000</a:t>
            </a:r>
            <a:r>
              <a:rPr lang="en-GB"/>
              <a:t> viewings.</a:t>
            </a:r>
            <a:r>
              <a:rPr lang="en-GB" b="1"/>
              <a:t> </a:t>
            </a:r>
          </a:p>
          <a:p>
            <a:pPr lvl="0"/>
            <a:r>
              <a:rPr lang="en-GB"/>
              <a:t>The BBC produced ‘Student Sex Workers – Turning Fetishes into Finance’, a five-episode series of short films with testimonies taken directly from the research – BBC online and You Tube with more than </a:t>
            </a:r>
            <a:r>
              <a:rPr lang="en-GB" b="1"/>
              <a:t>17,800,266 </a:t>
            </a:r>
            <a:r>
              <a:rPr lang="en-GB"/>
              <a:t>viewings. </a:t>
            </a:r>
          </a:p>
          <a:p>
            <a:pPr marL="0" lvl="0" indent="0">
              <a:buNone/>
            </a:pPr>
            <a:br>
              <a:rPr lang="en-GB"/>
            </a:br>
            <a:r>
              <a:rPr lang="en-GB"/>
              <a:t>Training packages face to face and online by over </a:t>
            </a:r>
            <a:r>
              <a:rPr lang="en-GB" b="1"/>
              <a:t>600</a:t>
            </a:r>
            <a:r>
              <a:rPr lang="en-GB"/>
              <a:t> practitioners </a:t>
            </a:r>
          </a:p>
          <a:p>
            <a:pPr lvl="0"/>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4543-0C9A-4491-A5A2-7EF2ECECDCA6}"/>
              </a:ext>
            </a:extLst>
          </p:cNvPr>
          <p:cNvSpPr txBox="1">
            <a:spLocks noGrp="1"/>
          </p:cNvSpPr>
          <p:nvPr>
            <p:ph type="title"/>
          </p:nvPr>
        </p:nvSpPr>
        <p:spPr/>
        <p:txBody>
          <a:bodyPr anchorCtr="1"/>
          <a:lstStyle/>
          <a:p>
            <a:pPr lvl="0" algn="ctr"/>
            <a:r>
              <a:rPr lang="en-GB"/>
              <a:t>Impact? </a:t>
            </a:r>
          </a:p>
        </p:txBody>
      </p:sp>
      <p:sp>
        <p:nvSpPr>
          <p:cNvPr id="3" name="Content Placeholder 2">
            <a:extLst>
              <a:ext uri="{FF2B5EF4-FFF2-40B4-BE49-F238E27FC236}">
                <a16:creationId xmlns:a16="http://schemas.microsoft.com/office/drawing/2014/main" id="{40A3EEB1-BF8B-4D87-81AE-FE85F8D8F03E}"/>
              </a:ext>
            </a:extLst>
          </p:cNvPr>
          <p:cNvSpPr txBox="1">
            <a:spLocks noGrp="1"/>
          </p:cNvSpPr>
          <p:nvPr>
            <p:ph idx="1"/>
          </p:nvPr>
        </p:nvSpPr>
        <p:spPr>
          <a:xfrm>
            <a:off x="838203" y="1371600"/>
            <a:ext cx="11007437" cy="5121270"/>
          </a:xfrm>
        </p:spPr>
        <p:txBody>
          <a:bodyPr/>
          <a:lstStyle/>
          <a:p>
            <a:pPr marL="0" lvl="0" indent="0" algn="ctr">
              <a:buNone/>
            </a:pPr>
            <a:r>
              <a:rPr lang="en-GB" sz="3200" i="1"/>
              <a:t>“[Taking part in the film] has been a really important and life-changing part of my life. </a:t>
            </a:r>
          </a:p>
          <a:p>
            <a:pPr marL="0" lvl="0" indent="0" algn="ctr">
              <a:buNone/>
            </a:pPr>
            <a:r>
              <a:rPr lang="en-GB" sz="3200" i="1"/>
              <a:t>I still think about it a lot. It empowered</a:t>
            </a:r>
            <a:r>
              <a:rPr lang="en-GB" sz="3200" b="1" i="1"/>
              <a:t> </a:t>
            </a:r>
            <a:r>
              <a:rPr lang="en-GB" sz="3200" i="1"/>
              <a:t>me to start making some changes. </a:t>
            </a:r>
          </a:p>
          <a:p>
            <a:pPr marL="0" lvl="0" indent="0" algn="ctr">
              <a:buNone/>
            </a:pPr>
            <a:r>
              <a:rPr lang="en-GB" sz="3200" i="1"/>
              <a:t>I felt like my story wasn’t dramatized or made more interesting or more to fit in with what the project wanted to portray. That made me feel my story was important as it was. […] </a:t>
            </a:r>
          </a:p>
          <a:p>
            <a:pPr marL="0" lvl="0" indent="0" algn="ctr">
              <a:buNone/>
            </a:pPr>
            <a:r>
              <a:rPr lang="en-GB" sz="3200" i="1"/>
              <a:t>The film</a:t>
            </a:r>
            <a:r>
              <a:rPr lang="en-GB" sz="3200" b="1" i="1"/>
              <a:t> </a:t>
            </a:r>
            <a:r>
              <a:rPr lang="en-GB" sz="3200" i="1"/>
              <a:t>gave me a voice when I never had one before. This has been massively empowering for me’’ </a:t>
            </a:r>
            <a:endParaRPr lang="en-GB" sz="3200"/>
          </a:p>
          <a:p>
            <a:pPr lvl="0"/>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5B3F-1266-4F19-A4EA-60360711BC16}"/>
              </a:ext>
            </a:extLst>
          </p:cNvPr>
          <p:cNvSpPr txBox="1">
            <a:spLocks noGrp="1"/>
          </p:cNvSpPr>
          <p:nvPr>
            <p:ph type="title"/>
          </p:nvPr>
        </p:nvSpPr>
        <p:spPr/>
        <p:txBody>
          <a:bodyPr anchorCtr="1"/>
          <a:lstStyle/>
          <a:p>
            <a:pPr lvl="0" algn="ctr"/>
            <a:r>
              <a:rPr lang="en-GB" sz="5400"/>
              <a:t>Summing Up </a:t>
            </a:r>
          </a:p>
        </p:txBody>
      </p:sp>
      <p:sp>
        <p:nvSpPr>
          <p:cNvPr id="3" name="Content Placeholder 2">
            <a:extLst>
              <a:ext uri="{FF2B5EF4-FFF2-40B4-BE49-F238E27FC236}">
                <a16:creationId xmlns:a16="http://schemas.microsoft.com/office/drawing/2014/main" id="{29DCF33A-6662-4257-8973-17F7DE717A10}"/>
              </a:ext>
            </a:extLst>
          </p:cNvPr>
          <p:cNvSpPr txBox="1">
            <a:spLocks noGrp="1"/>
          </p:cNvSpPr>
          <p:nvPr>
            <p:ph idx="1"/>
          </p:nvPr>
        </p:nvSpPr>
        <p:spPr>
          <a:xfrm>
            <a:off x="556595" y="1470995"/>
            <a:ext cx="10797207" cy="4705968"/>
          </a:xfrm>
        </p:spPr>
        <p:txBody>
          <a:bodyPr>
            <a:noAutofit/>
          </a:bodyPr>
          <a:lstStyle/>
          <a:p>
            <a:pPr lvl="0"/>
            <a:r>
              <a:rPr lang="en-GB" sz="3200"/>
              <a:t>Public education can take many forms </a:t>
            </a:r>
          </a:p>
          <a:p>
            <a:pPr lvl="1"/>
            <a:r>
              <a:rPr lang="en-GB" sz="3200"/>
              <a:t>Media strategy – TSSWP reported in  23 countries over 5 continents </a:t>
            </a:r>
          </a:p>
          <a:p>
            <a:pPr lvl="1"/>
            <a:r>
              <a:rPr lang="en-GB" sz="3200"/>
              <a:t>Films</a:t>
            </a:r>
          </a:p>
          <a:p>
            <a:pPr lvl="1"/>
            <a:r>
              <a:rPr lang="en-GB" sz="3200"/>
              <a:t>Presentations</a:t>
            </a:r>
          </a:p>
          <a:p>
            <a:pPr lvl="1"/>
            <a:r>
              <a:rPr lang="en-GB" sz="3200"/>
              <a:t>Art </a:t>
            </a:r>
          </a:p>
          <a:p>
            <a:pPr lvl="1"/>
            <a:r>
              <a:rPr lang="en-GB" sz="3200"/>
              <a:t>Blogs</a:t>
            </a:r>
          </a:p>
          <a:p>
            <a:pPr lvl="1"/>
            <a:r>
              <a:rPr lang="en-GB" sz="3200"/>
              <a:t>Public facing websites</a:t>
            </a:r>
          </a:p>
          <a:p>
            <a:pPr lvl="1"/>
            <a:r>
              <a:rPr lang="en-GB" sz="3200"/>
              <a:t>Research-led training </a:t>
            </a:r>
            <a:br>
              <a:rPr lang="en-GB" sz="3200"/>
            </a:br>
            <a:endParaRPr lang="en-GB" sz="3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BA45-737D-477D-AD79-78742BC8F162}"/>
              </a:ext>
            </a:extLst>
          </p:cNvPr>
          <p:cNvSpPr txBox="1">
            <a:spLocks noGrp="1"/>
          </p:cNvSpPr>
          <p:nvPr>
            <p:ph type="title"/>
          </p:nvPr>
        </p:nvSpPr>
        <p:spPr>
          <a:xfrm>
            <a:off x="1981203" y="274640"/>
            <a:ext cx="8229600" cy="445797"/>
          </a:xfrm>
        </p:spPr>
        <p:txBody>
          <a:bodyPr anchorCtr="1"/>
          <a:lstStyle/>
          <a:p>
            <a:pPr lvl="0" algn="ctr"/>
            <a:r>
              <a:rPr lang="en-GB" sz="2400"/>
              <a:t>But the final word goes to ‘Belle’</a:t>
            </a:r>
          </a:p>
        </p:txBody>
      </p:sp>
      <p:pic>
        <p:nvPicPr>
          <p:cNvPr id="3" name="Content Placeholder 3">
            <a:extLst>
              <a:ext uri="{FF2B5EF4-FFF2-40B4-BE49-F238E27FC236}">
                <a16:creationId xmlns:a16="http://schemas.microsoft.com/office/drawing/2014/main" id="{8D8A741D-17F0-490E-A52F-8F09F9B8EEA7}"/>
              </a:ext>
            </a:extLst>
          </p:cNvPr>
          <p:cNvPicPr>
            <a:picLocks noGrp="1" noChangeAspect="1"/>
          </p:cNvPicPr>
          <p:nvPr>
            <p:ph idx="1"/>
          </p:nvPr>
        </p:nvPicPr>
        <p:blipFill>
          <a:blip r:embed="rId3"/>
          <a:stretch>
            <a:fillRect/>
          </a:stretch>
        </p:blipFill>
        <p:spPr>
          <a:xfrm>
            <a:off x="1775517" y="908721"/>
            <a:ext cx="8280916" cy="2304260"/>
          </a:xfrm>
        </p:spPr>
      </p:pic>
      <p:sp>
        <p:nvSpPr>
          <p:cNvPr id="4" name="TextBox 4">
            <a:extLst>
              <a:ext uri="{FF2B5EF4-FFF2-40B4-BE49-F238E27FC236}">
                <a16:creationId xmlns:a16="http://schemas.microsoft.com/office/drawing/2014/main" id="{459DBB32-4A11-421B-8BCE-40B97E5EFA8C}"/>
              </a:ext>
            </a:extLst>
          </p:cNvPr>
          <p:cNvSpPr txBox="1"/>
          <p:nvPr/>
        </p:nvSpPr>
        <p:spPr>
          <a:xfrm>
            <a:off x="374071" y="3573018"/>
            <a:ext cx="11194468" cy="3139318"/>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t>
            </a:r>
            <a:r>
              <a:rPr lang="en-GB" sz="2000" b="0" i="0" u="none" strike="noStrike" kern="1200" cap="none" spc="0" baseline="0">
                <a:solidFill>
                  <a:srgbClr val="000000"/>
                </a:solidFill>
                <a:uFillTx/>
                <a:latin typeface="Calibri"/>
              </a:rPr>
              <a:t>It shows how difficult I find the work. She is wearing a lot of makeup which is unlike me in my ‘real’ life but exactly like me in my working life. Her expression is emotional – just how I feel before seeing a client. She also looks shocked.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After seeing a client that is exactly how I feel; quite shocked by what I have just done. Sometimes I think it is the only thing in my life and the only thing that identifies me.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Everything else is just background noise and this is also reflected by the blurred background in the image. Even four years later I find it hard to believe what I am doing. I’m so alone and I think that this image shows this. Clients do not see or know anything about who I really am.  They do not know what I do, what I like, dislike etc.  I tell them a different story.”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7AF2-1F32-47A3-920C-AF9A8F42A06D}"/>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A991DEC-4792-4016-9C59-476DEE2BDD86}"/>
              </a:ext>
            </a:extLst>
          </p:cNvPr>
          <p:cNvSpPr txBox="1">
            <a:spLocks noGrp="1"/>
          </p:cNvSpPr>
          <p:nvPr>
            <p:ph idx="1"/>
          </p:nvPr>
        </p:nvSpPr>
        <p:spPr/>
        <p:txBody>
          <a:bodyPr anchorCtr="1"/>
          <a:lstStyle/>
          <a:p>
            <a:pPr marL="0" lvl="0" indent="0" algn="ctr">
              <a:buNone/>
            </a:pPr>
            <a:r>
              <a:rPr lang="en-GB" sz="600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5DAC-08FE-4F21-933F-A0F34413D65D}"/>
              </a:ext>
            </a:extLst>
          </p:cNvPr>
          <p:cNvSpPr txBox="1">
            <a:spLocks noGrp="1"/>
          </p:cNvSpPr>
          <p:nvPr>
            <p:ph type="title"/>
          </p:nvPr>
        </p:nvSpPr>
        <p:spPr/>
        <p:txBody>
          <a:bodyPr anchorCtr="1"/>
          <a:lstStyle/>
          <a:p>
            <a:pPr lvl="0" algn="ctr"/>
            <a:r>
              <a:rPr lang="en-GB"/>
              <a:t>Research Exercise Framework (REF)</a:t>
            </a:r>
          </a:p>
        </p:txBody>
      </p:sp>
      <p:sp>
        <p:nvSpPr>
          <p:cNvPr id="3" name="Content Placeholder 2">
            <a:extLst>
              <a:ext uri="{FF2B5EF4-FFF2-40B4-BE49-F238E27FC236}">
                <a16:creationId xmlns:a16="http://schemas.microsoft.com/office/drawing/2014/main" id="{EAA228CF-647A-42B6-B86C-EB86C23C511F}"/>
              </a:ext>
            </a:extLst>
          </p:cNvPr>
          <p:cNvSpPr txBox="1">
            <a:spLocks noGrp="1"/>
          </p:cNvSpPr>
          <p:nvPr>
            <p:ph idx="1"/>
          </p:nvPr>
        </p:nvSpPr>
        <p:spPr/>
        <p:txBody>
          <a:bodyPr/>
          <a:lstStyle/>
          <a:p>
            <a:pPr lvl="0"/>
            <a:r>
              <a:rPr lang="en-GB" sz="3600"/>
              <a:t>In the REF, </a:t>
            </a:r>
            <a:r>
              <a:rPr lang="en-GB" sz="3600" b="1"/>
              <a:t>impact</a:t>
            </a:r>
            <a:r>
              <a:rPr lang="en-GB" sz="3600"/>
              <a:t> is defined as an </a:t>
            </a:r>
            <a:r>
              <a:rPr lang="en-GB" sz="3600" b="1"/>
              <a:t>effect</a:t>
            </a:r>
            <a:r>
              <a:rPr lang="en-GB" sz="3600"/>
              <a:t> on, change or benefit to the economy, society, culture, public policy or services, health, the environment or quality of life, beyond academia. ... </a:t>
            </a:r>
          </a:p>
          <a:p>
            <a:pPr lvl="0"/>
            <a:endParaRPr lang="en-GB" sz="3600" b="1"/>
          </a:p>
          <a:p>
            <a:pPr lvl="0"/>
            <a:r>
              <a:rPr lang="en-GB" sz="3600" b="1"/>
              <a:t>Impact</a:t>
            </a:r>
            <a:r>
              <a:rPr lang="en-GB" sz="3600"/>
              <a:t> has been considered a beneficial addition to the REF and will be worth 25% in the </a:t>
            </a:r>
            <a:r>
              <a:rPr lang="en-GB" sz="3600" b="1"/>
              <a:t>REF2021</a:t>
            </a:r>
            <a:r>
              <a:rPr lang="en-GB" sz="3600"/>
              <a:t> assessment.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1866-6B7D-4347-90BA-80948C48458C}"/>
              </a:ext>
            </a:extLst>
          </p:cNvPr>
          <p:cNvSpPr txBox="1">
            <a:spLocks noGrp="1"/>
          </p:cNvSpPr>
          <p:nvPr>
            <p:ph type="title"/>
          </p:nvPr>
        </p:nvSpPr>
        <p:spPr>
          <a:xfrm>
            <a:off x="838203" y="365129"/>
            <a:ext cx="10515600" cy="973342"/>
          </a:xfrm>
        </p:spPr>
        <p:txBody>
          <a:bodyPr anchorCtr="1"/>
          <a:lstStyle/>
          <a:p>
            <a:pPr lvl="0" algn="ctr"/>
            <a:r>
              <a:rPr lang="en-GB"/>
              <a:t>‘Be Bold’</a:t>
            </a:r>
          </a:p>
        </p:txBody>
      </p:sp>
      <p:sp>
        <p:nvSpPr>
          <p:cNvPr id="3" name="Content Placeholder 2">
            <a:extLst>
              <a:ext uri="{FF2B5EF4-FFF2-40B4-BE49-F238E27FC236}">
                <a16:creationId xmlns:a16="http://schemas.microsoft.com/office/drawing/2014/main" id="{7F214699-836B-498A-99E2-F4B43F88C9E0}"/>
              </a:ext>
            </a:extLst>
          </p:cNvPr>
          <p:cNvSpPr txBox="1">
            <a:spLocks noGrp="1"/>
          </p:cNvSpPr>
          <p:nvPr>
            <p:ph idx="1"/>
          </p:nvPr>
        </p:nvSpPr>
        <p:spPr>
          <a:xfrm>
            <a:off x="838203" y="1338471"/>
            <a:ext cx="10515600" cy="4838492"/>
          </a:xfrm>
        </p:spPr>
        <p:txBody>
          <a:bodyPr anchorCtr="1"/>
          <a:lstStyle/>
          <a:p>
            <a:pPr marL="0" lvl="0" indent="0" algn="ctr">
              <a:lnSpc>
                <a:spcPct val="80000"/>
              </a:lnSpc>
              <a:buNone/>
            </a:pPr>
            <a:r>
              <a:rPr lang="en-GB" sz="3600"/>
              <a:t>“The REF exercise offers institutions the opportunity to showcase </a:t>
            </a:r>
            <a:r>
              <a:rPr lang="en-GB" sz="3600" u="sng"/>
              <a:t>exciting, novel, and adventurous impacts </a:t>
            </a:r>
            <a:r>
              <a:rPr lang="en-GB" sz="3600"/>
              <a:t>that have been founded in </a:t>
            </a:r>
            <a:r>
              <a:rPr lang="en-GB" sz="3600" u="sng"/>
              <a:t>pioneering research</a:t>
            </a:r>
            <a:r>
              <a:rPr lang="en-GB" sz="3600"/>
              <a:t>. </a:t>
            </a:r>
          </a:p>
          <a:p>
            <a:pPr marL="0" lvl="0" indent="0" algn="ctr">
              <a:lnSpc>
                <a:spcPct val="80000"/>
              </a:lnSpc>
              <a:buNone/>
            </a:pPr>
            <a:endParaRPr lang="en-GB" sz="3600"/>
          </a:p>
          <a:p>
            <a:pPr marL="0" lvl="0" indent="0" algn="ctr">
              <a:lnSpc>
                <a:spcPct val="80000"/>
              </a:lnSpc>
              <a:buNone/>
            </a:pPr>
            <a:r>
              <a:rPr lang="en-GB" sz="3600"/>
              <a:t>UK research can only benefit from having at hand impact case studies highlighting the full </a:t>
            </a:r>
            <a:r>
              <a:rPr lang="en-GB" sz="3600" u="sng"/>
              <a:t>dynamism of the changes</a:t>
            </a:r>
            <a:r>
              <a:rPr lang="en-GB" sz="3600"/>
              <a:t> that research is enabling.”</a:t>
            </a:r>
          </a:p>
          <a:p>
            <a:pPr marL="0" lvl="0" indent="0" algn="ctr">
              <a:lnSpc>
                <a:spcPct val="80000"/>
              </a:lnSpc>
              <a:buNone/>
            </a:pPr>
            <a:r>
              <a:rPr lang="en-GB" sz="3600">
                <a:hlinkClick r:id="rId3"/>
              </a:rPr>
              <a:t>Institutions must be bold with impact in REF 2021 - REF 2021</a:t>
            </a:r>
            <a:endParaRPr lang="en-GB"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772F-C641-4D0D-B94B-5C9BAF8F1931}"/>
              </a:ext>
            </a:extLst>
          </p:cNvPr>
          <p:cNvSpPr txBox="1">
            <a:spLocks noGrp="1"/>
          </p:cNvSpPr>
          <p:nvPr>
            <p:ph type="title"/>
          </p:nvPr>
        </p:nvSpPr>
        <p:spPr>
          <a:xfrm>
            <a:off x="1981203" y="159023"/>
            <a:ext cx="8229600" cy="749698"/>
          </a:xfrm>
        </p:spPr>
        <p:txBody>
          <a:bodyPr anchorCtr="1"/>
          <a:lstStyle/>
          <a:p>
            <a:pPr lvl="0" algn="ctr"/>
            <a:r>
              <a:rPr lang="en-GB"/>
              <a:t>Research </a:t>
            </a:r>
          </a:p>
        </p:txBody>
      </p:sp>
      <p:sp>
        <p:nvSpPr>
          <p:cNvPr id="3" name="Content Placeholder 2">
            <a:extLst>
              <a:ext uri="{FF2B5EF4-FFF2-40B4-BE49-F238E27FC236}">
                <a16:creationId xmlns:a16="http://schemas.microsoft.com/office/drawing/2014/main" id="{2B6641EE-82DB-4C23-B6F8-CA6864AFD461}"/>
              </a:ext>
            </a:extLst>
          </p:cNvPr>
          <p:cNvSpPr txBox="1">
            <a:spLocks noGrp="1"/>
          </p:cNvSpPr>
          <p:nvPr>
            <p:ph idx="1"/>
          </p:nvPr>
        </p:nvSpPr>
        <p:spPr>
          <a:xfrm>
            <a:off x="477079" y="1052739"/>
            <a:ext cx="10933041" cy="5424266"/>
          </a:xfrm>
        </p:spPr>
        <p:txBody>
          <a:bodyPr/>
          <a:lstStyle/>
          <a:p>
            <a:pPr marL="0" lvl="0" indent="0">
              <a:lnSpc>
                <a:spcPct val="70000"/>
              </a:lnSpc>
              <a:buNone/>
            </a:pPr>
            <a:r>
              <a:rPr lang="en-GB" sz="2200"/>
              <a:t>2010: ‘Reaching out to female street sex workers in Cardiff: Findings from ‘engagement events’ (Cardiff Sex Work Forum)</a:t>
            </a:r>
          </a:p>
          <a:p>
            <a:pPr marL="0" lvl="0" indent="0">
              <a:lnSpc>
                <a:spcPct val="70000"/>
              </a:lnSpc>
              <a:buNone/>
            </a:pPr>
            <a:endParaRPr lang="en-GB" sz="2200"/>
          </a:p>
          <a:p>
            <a:pPr marL="0" lvl="0" indent="0">
              <a:lnSpc>
                <a:spcPct val="70000"/>
              </a:lnSpc>
              <a:buNone/>
            </a:pPr>
            <a:r>
              <a:rPr lang="en-GB" sz="2200"/>
              <a:t>2010 : ‘Community Perceptions of Street Sex Work in Cardiff‘(Welsh Government)</a:t>
            </a:r>
          </a:p>
          <a:p>
            <a:pPr marL="0" lvl="0" indent="0">
              <a:lnSpc>
                <a:spcPct val="70000"/>
              </a:lnSpc>
              <a:buNone/>
            </a:pPr>
            <a:endParaRPr lang="en-GB" sz="2200"/>
          </a:p>
          <a:p>
            <a:pPr marL="0" lvl="0" indent="0">
              <a:lnSpc>
                <a:spcPct val="70000"/>
              </a:lnSpc>
              <a:buNone/>
            </a:pPr>
            <a:r>
              <a:rPr lang="en-GB" sz="2200"/>
              <a:t>2011: ‘Off Street Sex Work in Cardiff: Identifying Service Provision Needs’(Mac Aids)</a:t>
            </a:r>
          </a:p>
          <a:p>
            <a:pPr marL="0" lvl="0" indent="0">
              <a:lnSpc>
                <a:spcPct val="70000"/>
              </a:lnSpc>
              <a:buNone/>
            </a:pPr>
            <a:endParaRPr lang="en-GB" sz="2200"/>
          </a:p>
          <a:p>
            <a:pPr marL="0" lvl="0" indent="0">
              <a:lnSpc>
                <a:spcPct val="70000"/>
              </a:lnSpc>
              <a:buNone/>
            </a:pPr>
            <a:r>
              <a:rPr lang="en-GB" sz="2200"/>
              <a:t>2011: ‘Locating Female Black and Minority Ethnic Off Street Sex Workers in Cardiff’ (Welsh Government)</a:t>
            </a:r>
          </a:p>
          <a:p>
            <a:pPr marL="0" lvl="0" indent="0">
              <a:lnSpc>
                <a:spcPct val="70000"/>
              </a:lnSpc>
              <a:buNone/>
            </a:pPr>
            <a:endParaRPr lang="en-GB" sz="2200"/>
          </a:p>
          <a:p>
            <a:pPr marL="0" lvl="0" indent="0">
              <a:lnSpc>
                <a:spcPct val="70000"/>
              </a:lnSpc>
              <a:buNone/>
            </a:pPr>
            <a:r>
              <a:rPr lang="en-GB" sz="2200"/>
              <a:t>2010-2014: ‘Sex Work Research Wales’ (Big Lottery Research Fund)</a:t>
            </a:r>
          </a:p>
          <a:p>
            <a:pPr marL="0" lvl="0" indent="0">
              <a:lnSpc>
                <a:spcPct val="70000"/>
              </a:lnSpc>
              <a:buNone/>
            </a:pPr>
            <a:endParaRPr lang="en-GB" sz="2200"/>
          </a:p>
          <a:p>
            <a:pPr marL="0" lvl="0" indent="0">
              <a:lnSpc>
                <a:spcPct val="70000"/>
              </a:lnSpc>
              <a:buNone/>
            </a:pPr>
            <a:r>
              <a:rPr lang="en-GB" sz="2200"/>
              <a:t>2014-2015: ‘Sex Work and Substance Misuse’ (Phase 1 and Phase 2) (Welsh Government)</a:t>
            </a:r>
          </a:p>
          <a:p>
            <a:pPr marL="0" lvl="0" indent="0">
              <a:lnSpc>
                <a:spcPct val="70000"/>
              </a:lnSpc>
              <a:buNone/>
            </a:pPr>
            <a:endParaRPr lang="en-GB" sz="2200"/>
          </a:p>
          <a:p>
            <a:pPr marL="0" lvl="0" indent="0">
              <a:lnSpc>
                <a:spcPct val="70000"/>
              </a:lnSpc>
              <a:buNone/>
            </a:pPr>
            <a:r>
              <a:rPr lang="en-GB" sz="2200"/>
              <a:t>2012-2015 ‘The Student Sex Work Project’ (Big Lottery Innovation Fund)</a:t>
            </a:r>
          </a:p>
          <a:p>
            <a:pPr marL="0" lvl="0" indent="0">
              <a:lnSpc>
                <a:spcPct val="70000"/>
              </a:lnSpc>
              <a:buNone/>
            </a:pPr>
            <a:endParaRPr lang="en-GB" sz="2000"/>
          </a:p>
          <a:p>
            <a:pPr marL="0" lvl="0" indent="0">
              <a:lnSpc>
                <a:spcPct val="70000"/>
              </a:lnSpc>
              <a:buNone/>
            </a:pPr>
            <a:endParaRPr lang="en-GB"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EF481F-91FE-47AE-82EF-128B019D427C}"/>
              </a:ext>
            </a:extLst>
          </p:cNvPr>
          <p:cNvSpPr txBox="1">
            <a:spLocks noGrp="1"/>
          </p:cNvSpPr>
          <p:nvPr>
            <p:ph idx="1"/>
          </p:nvPr>
        </p:nvSpPr>
        <p:spPr>
          <a:xfrm>
            <a:off x="838203" y="1825627"/>
            <a:ext cx="10982739" cy="4932986"/>
          </a:xfrm>
        </p:spPr>
        <p:txBody>
          <a:bodyPr/>
          <a:lstStyle/>
          <a:p>
            <a:pPr lvl="0">
              <a:lnSpc>
                <a:spcPct val="70000"/>
              </a:lnSpc>
            </a:pPr>
            <a:r>
              <a:rPr lang="en-GB" sz="3000"/>
              <a:t>In UK, over last 15 years PAR has become the overriding methodological framework in relation to sex work research </a:t>
            </a:r>
          </a:p>
          <a:p>
            <a:pPr lvl="0">
              <a:lnSpc>
                <a:spcPct val="70000"/>
              </a:lnSpc>
            </a:pPr>
            <a:endParaRPr lang="en-GB" sz="3000"/>
          </a:p>
          <a:p>
            <a:pPr lvl="0">
              <a:lnSpc>
                <a:spcPct val="70000"/>
              </a:lnSpc>
            </a:pPr>
            <a:r>
              <a:rPr lang="en-GB" sz="3000"/>
              <a:t>Advocates: Teela Sanders, Jane Pitcher, Rosie Campbell, Phil Hubbard, Jane Scoular, Nick Mai and Laura Agustin</a:t>
            </a:r>
          </a:p>
          <a:p>
            <a:pPr lvl="0">
              <a:lnSpc>
                <a:spcPct val="70000"/>
              </a:lnSpc>
            </a:pPr>
            <a:endParaRPr lang="en-GB" sz="3000" b="1"/>
          </a:p>
          <a:p>
            <a:pPr marL="0" lvl="0" indent="0" algn="ctr">
              <a:lnSpc>
                <a:spcPct val="70000"/>
              </a:lnSpc>
              <a:buNone/>
            </a:pPr>
            <a:r>
              <a:rPr lang="en-GB" sz="3000" b="1"/>
              <a:t>Maggie O’Neill (2001:47) </a:t>
            </a:r>
            <a:r>
              <a:rPr lang="en-GB" sz="3000"/>
              <a:t>PAR is: </a:t>
            </a:r>
            <a:br>
              <a:rPr lang="en-GB" sz="3000"/>
            </a:br>
            <a:br>
              <a:rPr lang="en-GB" sz="3000"/>
            </a:br>
            <a:r>
              <a:rPr lang="en-GB" sz="3000"/>
              <a:t>“</a:t>
            </a:r>
            <a:r>
              <a:rPr lang="en-GB" sz="3000" i="1"/>
              <a:t>A combination of experience and commitment [that] allows us to see and shape the relationship between knowledge and social change.”</a:t>
            </a:r>
            <a:endParaRPr lang="en-GB" sz="3000"/>
          </a:p>
          <a:p>
            <a:pPr lvl="0">
              <a:lnSpc>
                <a:spcPct val="70000"/>
              </a:lnSpc>
            </a:pPr>
            <a:endParaRPr lang="en-GB" sz="3000" b="1"/>
          </a:p>
        </p:txBody>
      </p:sp>
      <p:sp>
        <p:nvSpPr>
          <p:cNvPr id="3" name="Title 2">
            <a:extLst>
              <a:ext uri="{FF2B5EF4-FFF2-40B4-BE49-F238E27FC236}">
                <a16:creationId xmlns:a16="http://schemas.microsoft.com/office/drawing/2014/main" id="{2022EF1D-A1F8-4013-9519-D199551F6B59}"/>
              </a:ext>
            </a:extLst>
          </p:cNvPr>
          <p:cNvSpPr txBox="1">
            <a:spLocks noGrp="1"/>
          </p:cNvSpPr>
          <p:nvPr>
            <p:ph type="title"/>
          </p:nvPr>
        </p:nvSpPr>
        <p:spPr/>
        <p:txBody>
          <a:bodyPr anchorCtr="1"/>
          <a:lstStyle/>
          <a:p>
            <a:pPr lvl="0" algn="ctr"/>
            <a:r>
              <a:rPr lang="en-GB"/>
              <a:t>Where to begin to make impact? </a:t>
            </a:r>
            <a:br>
              <a:rPr lang="en-GB"/>
            </a:br>
            <a:r>
              <a:rPr lang="en-GB"/>
              <a:t>Participatory Action Research and Sex 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2696E-740D-4661-85EA-5F818285E1B3}"/>
              </a:ext>
            </a:extLst>
          </p:cNvPr>
          <p:cNvSpPr txBox="1">
            <a:spLocks noGrp="1"/>
          </p:cNvSpPr>
          <p:nvPr>
            <p:ph idx="1"/>
          </p:nvPr>
        </p:nvSpPr>
        <p:spPr/>
        <p:txBody>
          <a:bodyPr/>
          <a:lstStyle/>
          <a:p>
            <a:endParaRPr lang="en-GB"/>
          </a:p>
        </p:txBody>
      </p:sp>
      <p:sp>
        <p:nvSpPr>
          <p:cNvPr id="3" name="Title 2">
            <a:extLst>
              <a:ext uri="{FF2B5EF4-FFF2-40B4-BE49-F238E27FC236}">
                <a16:creationId xmlns:a16="http://schemas.microsoft.com/office/drawing/2014/main" id="{3E072DFD-1970-4009-AC37-5525322FFABA}"/>
              </a:ext>
            </a:extLst>
          </p:cNvPr>
          <p:cNvSpPr txBox="1">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09A3CCD6-F546-49CF-B9DE-82C972EAC902}"/>
              </a:ext>
            </a:extLst>
          </p:cNvPr>
          <p:cNvSpPr txBox="1"/>
          <p:nvPr/>
        </p:nvSpPr>
        <p:spPr>
          <a:xfrm>
            <a:off x="4038603" y="6356351"/>
            <a:ext cx="4114800" cy="365129"/>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898989"/>
              </a:solidFill>
              <a:uFillTx/>
              <a:latin typeface="Calibri"/>
            </a:endParaRPr>
          </a:p>
        </p:txBody>
      </p:sp>
      <p:sp>
        <p:nvSpPr>
          <p:cNvPr id="5" name="Rectangle 4">
            <a:extLst>
              <a:ext uri="{FF2B5EF4-FFF2-40B4-BE49-F238E27FC236}">
                <a16:creationId xmlns:a16="http://schemas.microsoft.com/office/drawing/2014/main" id="{258B0BBF-DE22-41B0-B038-3505D4A00833}"/>
              </a:ext>
            </a:extLst>
          </p:cNvPr>
          <p:cNvSpPr/>
          <p:nvPr/>
        </p:nvSpPr>
        <p:spPr>
          <a:xfrm>
            <a:off x="838203" y="681035"/>
            <a:ext cx="10515600" cy="4401208"/>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Arial" pitchFamily="34"/>
                <a:cs typeface="Arial" pitchFamily="34"/>
              </a:rPr>
              <a:t>Huang (2010:93), AR 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1"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1" u="none" strike="noStrike" kern="0" cap="none" spc="0" baseline="0">
                <a:solidFill>
                  <a:srgbClr val="000000"/>
                </a:solidFill>
                <a:uFillTx/>
                <a:latin typeface="Arial" pitchFamily="34"/>
                <a:cs typeface="Arial" pitchFamily="34"/>
              </a:rPr>
              <a:t>“A</a:t>
            </a:r>
            <a:r>
              <a:rPr lang="en-GB" sz="2800" b="0" i="1" u="none" strike="noStrike" kern="1200" cap="none" spc="0" baseline="0">
                <a:solidFill>
                  <a:srgbClr val="000000"/>
                </a:solidFill>
                <a:uFillTx/>
                <a:latin typeface="Arial" pitchFamily="34"/>
                <a:cs typeface="Arial" pitchFamily="34"/>
              </a:rPr>
              <a:t>n orientation to </a:t>
            </a:r>
            <a:r>
              <a:rPr lang="en-GB" sz="2800" b="0" i="1" u="sng" strike="noStrike" kern="1200" cap="none" spc="0" baseline="0">
                <a:solidFill>
                  <a:srgbClr val="000000"/>
                </a:solidFill>
                <a:uFillTx/>
                <a:latin typeface="Arial" pitchFamily="34"/>
                <a:cs typeface="Arial" pitchFamily="34"/>
              </a:rPr>
              <a:t>knowledge creation </a:t>
            </a:r>
            <a:r>
              <a:rPr lang="en-GB" sz="2800" b="0" i="1" u="none" strike="noStrike" kern="1200" cap="none" spc="0" baseline="0">
                <a:solidFill>
                  <a:srgbClr val="000000"/>
                </a:solidFill>
                <a:uFillTx/>
                <a:latin typeface="Arial" pitchFamily="34"/>
                <a:cs typeface="Arial" pitchFamily="34"/>
              </a:rPr>
              <a:t>that arises in a context of practise and </a:t>
            </a:r>
            <a:r>
              <a:rPr lang="en-GB" sz="2800" b="0" i="1" u="sng" strike="noStrike" kern="1200" cap="none" spc="0" baseline="0">
                <a:solidFill>
                  <a:srgbClr val="000000"/>
                </a:solidFill>
                <a:uFillTx/>
                <a:latin typeface="Arial" pitchFamily="34"/>
                <a:cs typeface="Arial" pitchFamily="34"/>
              </a:rPr>
              <a:t>requires researchers to work with practitioners</a:t>
            </a:r>
            <a:r>
              <a:rPr lang="en-GB" sz="2800" b="0" i="1" u="none" strike="noStrike" kern="1200" cap="none" spc="0" baseline="0">
                <a:solidFill>
                  <a:srgbClr val="000000"/>
                </a:solidFill>
                <a:uFillTx/>
                <a:latin typeface="Arial" pitchFamily="34"/>
                <a:cs typeface="Arial" pitchFamily="34"/>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1" u="none" strike="noStrike" kern="1200" cap="none" spc="0" baseline="0">
              <a:solidFill>
                <a:srgbClr val="000000"/>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1" u="none" strike="noStrike" kern="1200" cap="none" spc="0" baseline="0">
                <a:solidFill>
                  <a:srgbClr val="000000"/>
                </a:solidFill>
                <a:uFillTx/>
                <a:latin typeface="Arial" pitchFamily="34"/>
                <a:cs typeface="Arial" pitchFamily="34"/>
              </a:rPr>
              <a:t>Unlike conventional social science, its purpose is </a:t>
            </a:r>
            <a:r>
              <a:rPr lang="en-GB" sz="2800" b="0" i="1" u="sng" strike="noStrike" kern="1200" cap="none" spc="0" baseline="0">
                <a:solidFill>
                  <a:srgbClr val="000000"/>
                </a:solidFill>
                <a:uFillTx/>
                <a:latin typeface="Arial" pitchFamily="34"/>
                <a:cs typeface="Arial" pitchFamily="34"/>
              </a:rPr>
              <a:t>not</a:t>
            </a:r>
            <a:r>
              <a:rPr lang="en-GB" sz="2800" b="0" i="1" u="none" strike="noStrike" kern="1200" cap="none" spc="0" baseline="0">
                <a:solidFill>
                  <a:srgbClr val="000000"/>
                </a:solidFill>
                <a:uFillTx/>
                <a:latin typeface="Arial" pitchFamily="34"/>
                <a:cs typeface="Arial" pitchFamily="34"/>
              </a:rPr>
              <a:t> primarily or </a:t>
            </a:r>
            <a:r>
              <a:rPr lang="en-GB" sz="2800" b="0" i="1" u="sng" strike="noStrike" kern="1200" cap="none" spc="0" baseline="0">
                <a:solidFill>
                  <a:srgbClr val="000000"/>
                </a:solidFill>
                <a:uFillTx/>
                <a:latin typeface="Arial" pitchFamily="34"/>
                <a:cs typeface="Arial" pitchFamily="34"/>
              </a:rPr>
              <a:t>solely </a:t>
            </a:r>
            <a:r>
              <a:rPr lang="en-GB" sz="2800" b="0" i="1" u="none" strike="noStrike" kern="1200" cap="none" spc="0" baseline="0">
                <a:solidFill>
                  <a:srgbClr val="000000"/>
                </a:solidFill>
                <a:uFillTx/>
                <a:latin typeface="Arial" pitchFamily="34"/>
                <a:cs typeface="Arial" pitchFamily="34"/>
              </a:rPr>
              <a:t>to understand social arrangements, but also to effect </a:t>
            </a:r>
            <a:r>
              <a:rPr lang="en-GB" sz="2800" b="0" i="1" u="sng" strike="noStrike" kern="1200" cap="none" spc="0" baseline="0">
                <a:solidFill>
                  <a:srgbClr val="000000"/>
                </a:solidFill>
                <a:uFillTx/>
                <a:latin typeface="Arial" pitchFamily="34"/>
                <a:cs typeface="Arial" pitchFamily="34"/>
              </a:rPr>
              <a:t>desired change </a:t>
            </a:r>
            <a:r>
              <a:rPr lang="en-GB" sz="2800" b="0" i="1" u="none" strike="noStrike" kern="1200" cap="none" spc="0" baseline="0">
                <a:solidFill>
                  <a:srgbClr val="000000"/>
                </a:solidFill>
                <a:uFillTx/>
                <a:latin typeface="Arial" pitchFamily="34"/>
                <a:cs typeface="Arial" pitchFamily="34"/>
              </a:rPr>
              <a:t>as a path to </a:t>
            </a:r>
            <a:r>
              <a:rPr lang="en-GB" sz="2800" b="0" i="1" u="sng" strike="noStrike" kern="1200" cap="none" spc="0" baseline="0">
                <a:solidFill>
                  <a:srgbClr val="000000"/>
                </a:solidFill>
                <a:uFillTx/>
                <a:latin typeface="Arial" pitchFamily="34"/>
                <a:cs typeface="Arial" pitchFamily="34"/>
              </a:rPr>
              <a:t>generating knowledge and empowering stakeholder</a:t>
            </a:r>
            <a:r>
              <a:rPr lang="en-GB" sz="2800" b="0" i="0" u="none" strike="noStrike" kern="1200" cap="none" spc="0" baseline="0">
                <a:solidFill>
                  <a:srgbClr val="000000"/>
                </a:solidFill>
                <a:uFillTx/>
                <a:latin typeface="Arial" pitchFamily="34"/>
                <a:cs typeface="Arial" pitchFamily="34"/>
              </a:rPr>
              <a:t>.” </a:t>
            </a:r>
            <a:br>
              <a:rPr lang="en-GB" sz="2800" b="0" i="0" u="none" strike="noStrike" kern="1200" cap="none" spc="0" baseline="0">
                <a:solidFill>
                  <a:srgbClr val="000000"/>
                </a:solidFill>
                <a:uFillTx/>
                <a:latin typeface="Arial" pitchFamily="34"/>
                <a:cs typeface="Arial" pitchFamily="34"/>
              </a:rPr>
            </a:br>
            <a:endParaRPr lang="en-GB" sz="2800" b="0" i="0" u="none" strike="noStrike" kern="1200" cap="none" spc="0" baseline="0">
              <a:solidFill>
                <a:srgbClr val="000000"/>
              </a:solidFill>
              <a:uFillTx/>
              <a:latin typeface="Arial" pitchFamily="34"/>
              <a:cs typeface="Arial" pitchFamily="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F574-E6EE-4717-960D-B4BDF92A0D0D}"/>
              </a:ext>
            </a:extLst>
          </p:cNvPr>
          <p:cNvSpPr txBox="1">
            <a:spLocks noGrp="1"/>
          </p:cNvSpPr>
          <p:nvPr>
            <p:ph type="title"/>
          </p:nvPr>
        </p:nvSpPr>
        <p:spPr>
          <a:xfrm>
            <a:off x="1981203" y="0"/>
            <a:ext cx="8229600" cy="980730"/>
          </a:xfrm>
        </p:spPr>
        <p:txBody>
          <a:bodyPr anchorCtr="1"/>
          <a:lstStyle/>
          <a:p>
            <a:pPr lvl="0" algn="ctr">
              <a:lnSpc>
                <a:spcPct val="100000"/>
              </a:lnSpc>
            </a:pPr>
            <a:r>
              <a:rPr lang="en-GB" sz="2400">
                <a:latin typeface="Calibri" pitchFamily="34"/>
                <a:cs typeface="Calibri" pitchFamily="34"/>
              </a:rPr>
              <a:t>Research and Service Delivery = Innovation and Public Engagement </a:t>
            </a:r>
          </a:p>
        </p:txBody>
      </p:sp>
      <p:sp>
        <p:nvSpPr>
          <p:cNvPr id="3" name="TextBox 5">
            <a:extLst>
              <a:ext uri="{FF2B5EF4-FFF2-40B4-BE49-F238E27FC236}">
                <a16:creationId xmlns:a16="http://schemas.microsoft.com/office/drawing/2014/main" id="{D54A1A5E-E9D7-4383-9DFE-26CD8F3D78E9}"/>
              </a:ext>
            </a:extLst>
          </p:cNvPr>
          <p:cNvSpPr txBox="1"/>
          <p:nvPr/>
        </p:nvSpPr>
        <p:spPr>
          <a:xfrm>
            <a:off x="761996" y="1242386"/>
            <a:ext cx="9006410" cy="5386090"/>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Interagency; interdisciplinary</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1"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First cross sector e-health service</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Innovative research - combination of research and service delivery:</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Data Collection – Quantitative and Qualitative </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Website</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Member’s Forum</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Net-reach services</a:t>
            </a:r>
          </a:p>
          <a:p>
            <a:pPr marL="8001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alibri"/>
              </a:rPr>
              <a:t>Online counselling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Methodology – PAR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 “To promote learning and understanding about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student sex worker needs and associated issues,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and to provide an innovative sexual health service to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a marginalised population through an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ethical, empowering research led framework.”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1200" cap="none" spc="0" baseline="0">
              <a:solidFill>
                <a:srgbClr val="000000"/>
              </a:solidFill>
              <a:uFillTx/>
              <a:latin typeface="Calibri"/>
            </a:endParaRPr>
          </a:p>
        </p:txBody>
      </p:sp>
      <p:pic>
        <p:nvPicPr>
          <p:cNvPr id="4" name="Picture 6">
            <a:extLst>
              <a:ext uri="{FF2B5EF4-FFF2-40B4-BE49-F238E27FC236}">
                <a16:creationId xmlns:a16="http://schemas.microsoft.com/office/drawing/2014/main" id="{BCFD0C7C-C17A-4C5F-B644-23ACA719670E}"/>
              </a:ext>
            </a:extLst>
          </p:cNvPr>
          <p:cNvPicPr>
            <a:picLocks noChangeAspect="1"/>
          </p:cNvPicPr>
          <p:nvPr/>
        </p:nvPicPr>
        <p:blipFill>
          <a:blip r:embed="rId3"/>
          <a:srcRect l="24431" t="8944" r="25673" b="4927"/>
          <a:stretch>
            <a:fillRect/>
          </a:stretch>
        </p:blipFill>
        <p:spPr>
          <a:xfrm>
            <a:off x="8054391" y="3262506"/>
            <a:ext cx="3870417" cy="2347511"/>
          </a:xfrm>
          <a:prstGeom prst="rect">
            <a:avLst/>
          </a:prstGeom>
          <a:noFill/>
          <a:ln cap="flat">
            <a:noFill/>
          </a:ln>
        </p:spPr>
      </p:pic>
      <p:sp>
        <p:nvSpPr>
          <p:cNvPr id="5" name="Content Placeholder 2">
            <a:extLst>
              <a:ext uri="{FF2B5EF4-FFF2-40B4-BE49-F238E27FC236}">
                <a16:creationId xmlns:a16="http://schemas.microsoft.com/office/drawing/2014/main" id="{9E71D275-FB13-46A6-9D1F-F342E07DDE66}"/>
              </a:ext>
            </a:extLst>
          </p:cNvPr>
          <p:cNvSpPr txBox="1">
            <a:spLocks noGrp="1"/>
          </p:cNvSpPr>
          <p:nvPr>
            <p:ph idx="1"/>
          </p:nvPr>
        </p:nvSpPr>
        <p:spPr>
          <a:xfrm>
            <a:off x="10210803" y="1600200"/>
            <a:ext cx="637729" cy="3052934"/>
          </a:xfrm>
        </p:spPr>
        <p:txBody>
          <a:bodyPr/>
          <a:lstStyle/>
          <a:p>
            <a:pPr lvl="0"/>
            <a:endParaRPr lang="en-GB"/>
          </a:p>
          <a:p>
            <a:pPr lvl="0"/>
            <a:endParaRPr lang="en-GB"/>
          </a:p>
        </p:txBody>
      </p:sp>
      <p:pic>
        <p:nvPicPr>
          <p:cNvPr id="6" name="Diagram 2">
            <a:extLst>
              <a:ext uri="{FF2B5EF4-FFF2-40B4-BE49-F238E27FC236}">
                <a16:creationId xmlns:a16="http://schemas.microsoft.com/office/drawing/2014/main" id="{39049CA5-76AA-4AD5-8B68-96ABD29AC3DF}"/>
              </a:ext>
            </a:extLst>
          </p:cNvPr>
          <p:cNvPicPr>
            <a:picLocks noChangeAspect="1"/>
          </p:cNvPicPr>
          <p:nvPr/>
        </p:nvPicPr>
        <p:blipFill>
          <a:blip r:embed="rId4"/>
          <a:srcRect l="-31818" r="-31818"/>
          <a:stretch>
            <a:fillRect/>
          </a:stretch>
        </p:blipFill>
        <p:spPr>
          <a:xfrm>
            <a:off x="8810308" y="277364"/>
            <a:ext cx="2969806" cy="2785829"/>
          </a:xfrm>
          <a:prstGeom prst="rect">
            <a:avLst/>
          </a:prstGeom>
          <a:noFill/>
          <a:ln cap="flat">
            <a:noFill/>
          </a:ln>
        </p:spPr>
      </p:pic>
      <p:pic>
        <p:nvPicPr>
          <p:cNvPr id="7" name="Picture 3">
            <a:extLst>
              <a:ext uri="{FF2B5EF4-FFF2-40B4-BE49-F238E27FC236}">
                <a16:creationId xmlns:a16="http://schemas.microsoft.com/office/drawing/2014/main" id="{2B65918D-622E-4565-97C2-B2E862E5A9CF}"/>
              </a:ext>
            </a:extLst>
          </p:cNvPr>
          <p:cNvPicPr>
            <a:picLocks noChangeAspect="1"/>
          </p:cNvPicPr>
          <p:nvPr/>
        </p:nvPicPr>
        <p:blipFill>
          <a:blip r:embed="rId5"/>
          <a:stretch>
            <a:fillRect/>
          </a:stretch>
        </p:blipFill>
        <p:spPr>
          <a:xfrm>
            <a:off x="249146" y="138915"/>
            <a:ext cx="1268080" cy="1103470"/>
          </a:xfrm>
          <a:prstGeom prst="rect">
            <a:avLst/>
          </a:prstGeom>
          <a:noFill/>
          <a:ln cap="flat">
            <a:noFill/>
          </a:ln>
        </p:spPr>
      </p:pic>
      <p:pic>
        <p:nvPicPr>
          <p:cNvPr id="8" name="Picture 4">
            <a:extLst>
              <a:ext uri="{FF2B5EF4-FFF2-40B4-BE49-F238E27FC236}">
                <a16:creationId xmlns:a16="http://schemas.microsoft.com/office/drawing/2014/main" id="{E69FB95B-BDC8-48D4-8DAB-398379D5FCCA}"/>
              </a:ext>
            </a:extLst>
          </p:cNvPr>
          <p:cNvPicPr>
            <a:picLocks noChangeAspect="1"/>
          </p:cNvPicPr>
          <p:nvPr/>
        </p:nvPicPr>
        <p:blipFill>
          <a:blip r:embed="rId6"/>
          <a:stretch>
            <a:fillRect/>
          </a:stretch>
        </p:blipFill>
        <p:spPr>
          <a:xfrm>
            <a:off x="10822024" y="5776667"/>
            <a:ext cx="1298557" cy="93277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49A4-4905-4BE4-BCC6-090CE20B1D2D}"/>
              </a:ext>
            </a:extLst>
          </p:cNvPr>
          <p:cNvSpPr txBox="1">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FC3741-0659-4B95-B9B2-C48DFA23EBDC}"/>
              </a:ext>
            </a:extLst>
          </p:cNvPr>
          <p:cNvSpPr txBox="1">
            <a:spLocks noGrp="1"/>
          </p:cNvSpPr>
          <p:nvPr>
            <p:ph idx="1"/>
          </p:nvPr>
        </p:nvSpPr>
        <p:spPr>
          <a:xfrm>
            <a:off x="569844" y="404667"/>
            <a:ext cx="10880034" cy="6088212"/>
          </a:xfrm>
        </p:spPr>
        <p:txBody>
          <a:bodyPr/>
          <a:lstStyle/>
          <a:p>
            <a:pPr lvl="0">
              <a:lnSpc>
                <a:spcPct val="80000"/>
              </a:lnSpc>
            </a:pPr>
            <a:r>
              <a:rPr lang="en-GB" sz="4000"/>
              <a:t>Immediate impact and social inclusion </a:t>
            </a:r>
          </a:p>
          <a:p>
            <a:pPr marL="0" lvl="0" indent="0">
              <a:lnSpc>
                <a:spcPct val="80000"/>
              </a:lnSpc>
              <a:buNone/>
            </a:pPr>
            <a:endParaRPr lang="en-GB" sz="4000" i="1"/>
          </a:p>
          <a:p>
            <a:pPr marL="0" lvl="0" indent="0" algn="ctr">
              <a:lnSpc>
                <a:spcPct val="80000"/>
              </a:lnSpc>
              <a:buNone/>
            </a:pPr>
            <a:r>
              <a:rPr lang="en-GB" sz="4000" i="1"/>
              <a:t>“When I think about The Student Sex Work Project I still think of them with relief. </a:t>
            </a:r>
          </a:p>
          <a:p>
            <a:pPr marL="0" lvl="0" indent="0" algn="ctr">
              <a:lnSpc>
                <a:spcPct val="80000"/>
              </a:lnSpc>
              <a:buNone/>
            </a:pPr>
            <a:r>
              <a:rPr lang="en-GB" sz="4000" i="1"/>
              <a:t>Relief that is still with me three years on. Relief that will stay with me forever actually. </a:t>
            </a:r>
          </a:p>
          <a:p>
            <a:pPr marL="0" lvl="0" indent="0" algn="ctr">
              <a:lnSpc>
                <a:spcPct val="80000"/>
              </a:lnSpc>
              <a:buNone/>
            </a:pPr>
            <a:r>
              <a:rPr lang="en-GB" sz="4000" i="1"/>
              <a:t>That's probably quite a bold statement to make but it's true. </a:t>
            </a:r>
          </a:p>
          <a:p>
            <a:pPr marL="0" lvl="0" indent="0" algn="ctr">
              <a:lnSpc>
                <a:spcPct val="80000"/>
              </a:lnSpc>
              <a:buNone/>
            </a:pPr>
            <a:r>
              <a:rPr lang="en-GB" sz="4000" i="1"/>
              <a:t>Before I started speaking to the project I was working in absolute isolation.” </a:t>
            </a:r>
            <a:endParaRPr lang="en-GB" sz="4000"/>
          </a:p>
          <a:p>
            <a:pPr lvl="0">
              <a:lnSpc>
                <a:spcPct val="80000"/>
              </a:lnSpc>
            </a:pPr>
            <a:endParaRPr lang="en-GB"/>
          </a:p>
          <a:p>
            <a:pPr lvl="0">
              <a:lnSpc>
                <a:spcPct val="80000"/>
              </a:lnSpc>
            </a:pPr>
            <a:endParaRPr lang="en-GB"/>
          </a:p>
          <a:p>
            <a:pPr lvl="0">
              <a:lnSpc>
                <a:spcPct val="80000"/>
              </a:lnSpc>
            </a:pP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11F9-9C75-4E98-AFD8-3990B8E9AFE2}"/>
              </a:ext>
            </a:extLst>
          </p:cNvPr>
          <p:cNvSpPr txBox="1">
            <a:spLocks noGrp="1"/>
          </p:cNvSpPr>
          <p:nvPr>
            <p:ph type="title"/>
          </p:nvPr>
        </p:nvSpPr>
        <p:spPr>
          <a:xfrm>
            <a:off x="838203" y="365129"/>
            <a:ext cx="10515600" cy="617668"/>
          </a:xfrm>
        </p:spPr>
        <p:txBody>
          <a:bodyPr anchorCtr="1">
            <a:normAutofit fontScale="90000"/>
          </a:bodyPr>
          <a:lstStyle/>
          <a:p>
            <a:pPr lvl="0" algn="ctr"/>
            <a:r>
              <a:rPr lang="en-GB" sz="4000">
                <a:latin typeface="Calibri" pitchFamily="34"/>
                <a:cs typeface="Calibri" pitchFamily="34"/>
              </a:rPr>
              <a:t>Creative Dissemination </a:t>
            </a:r>
          </a:p>
        </p:txBody>
      </p:sp>
      <p:sp>
        <p:nvSpPr>
          <p:cNvPr id="3" name="Content Placeholder 2">
            <a:extLst>
              <a:ext uri="{FF2B5EF4-FFF2-40B4-BE49-F238E27FC236}">
                <a16:creationId xmlns:a16="http://schemas.microsoft.com/office/drawing/2014/main" id="{007DB807-2107-443A-8664-D28238B93140}"/>
              </a:ext>
            </a:extLst>
          </p:cNvPr>
          <p:cNvSpPr txBox="1">
            <a:spLocks noGrp="1"/>
          </p:cNvSpPr>
          <p:nvPr>
            <p:ph idx="1"/>
          </p:nvPr>
        </p:nvSpPr>
        <p:spPr>
          <a:xfrm>
            <a:off x="554181" y="982797"/>
            <a:ext cx="10799621" cy="5235726"/>
          </a:xfrm>
        </p:spPr>
        <p:txBody>
          <a:bodyPr/>
          <a:lstStyle/>
          <a:p>
            <a:pPr lvl="0">
              <a:lnSpc>
                <a:spcPct val="80000"/>
              </a:lnSpc>
            </a:pPr>
            <a:r>
              <a:rPr lang="en-GB" sz="4000" dirty="0"/>
              <a:t>Training- video diary </a:t>
            </a:r>
          </a:p>
          <a:p>
            <a:pPr lvl="0">
              <a:lnSpc>
                <a:spcPct val="80000"/>
              </a:lnSpc>
            </a:pPr>
            <a:endParaRPr lang="en-GB" sz="4000" dirty="0"/>
          </a:p>
          <a:p>
            <a:pPr lvl="0">
              <a:lnSpc>
                <a:spcPct val="80000"/>
              </a:lnSpc>
            </a:pPr>
            <a:r>
              <a:rPr lang="en-GB" sz="4000"/>
              <a:t>Festivals</a:t>
            </a:r>
          </a:p>
          <a:p>
            <a:pPr lvl="0">
              <a:lnSpc>
                <a:spcPct val="80000"/>
              </a:lnSpc>
            </a:pPr>
            <a:endParaRPr lang="en-GB" sz="4000"/>
          </a:p>
          <a:p>
            <a:pPr lvl="0">
              <a:lnSpc>
                <a:spcPct val="80000"/>
              </a:lnSpc>
            </a:pPr>
            <a:r>
              <a:rPr lang="en-GB" sz="4000" dirty="0"/>
              <a:t>Film screenings with Q&amp;A – Fog of Sex </a:t>
            </a:r>
          </a:p>
          <a:p>
            <a:pPr marL="0" lvl="0" indent="0" algn="ctr">
              <a:lnSpc>
                <a:spcPct val="80000"/>
              </a:lnSpc>
              <a:buNone/>
            </a:pPr>
            <a:endParaRPr lang="en-GB" sz="4000" dirty="0"/>
          </a:p>
          <a:p>
            <a:pPr marL="0" lvl="0" indent="0" algn="ctr">
              <a:lnSpc>
                <a:spcPct val="80000"/>
              </a:lnSpc>
              <a:buNone/>
            </a:pPr>
            <a:r>
              <a:rPr lang="en-GB" sz="4000" dirty="0"/>
              <a:t>Beth’s story </a:t>
            </a:r>
            <a:r>
              <a:rPr lang="en-GB" sz="4000" dirty="0">
                <a:hlinkClick r:id="rId4"/>
              </a:rPr>
              <a:t>https://www.youtube.com/watch?v=Iv-rCoTz9Mo</a:t>
            </a:r>
            <a:endParaRPr lang="en-GB" sz="4000" dirty="0"/>
          </a:p>
          <a:p>
            <a:pPr lvl="0">
              <a:lnSpc>
                <a:spcPct val="80000"/>
              </a:lnSpc>
            </a:pPr>
            <a:endParaRPr lang="en-GB" dirty="0"/>
          </a:p>
          <a:p>
            <a:pPr lvl="0">
              <a:lnSpc>
                <a:spcPct val="80000"/>
              </a:lnSpc>
            </a:pPr>
            <a:endParaRPr lang="en-GB" dirty="0"/>
          </a:p>
        </p:txBody>
      </p:sp>
      <p:pic>
        <p:nvPicPr>
          <p:cNvPr id="4" name="Online Media 3" title="BETH'S STORY | Fog of Sex - Exclusive Content">
            <a:hlinkClick r:id="" action="ppaction://media"/>
            <a:extLst>
              <a:ext uri="{FF2B5EF4-FFF2-40B4-BE49-F238E27FC236}">
                <a16:creationId xmlns:a16="http://schemas.microsoft.com/office/drawing/2014/main" id="{DA360BD9-8B90-48C1-8FA4-805EB8503993}"/>
              </a:ext>
            </a:extLst>
          </p:cNvPr>
          <p:cNvPicPr>
            <a:picLocks noRot="1" noChangeAspect="1"/>
          </p:cNvPicPr>
          <p:nvPr>
            <a:videoFile r:link="rId1"/>
          </p:nvPr>
        </p:nvPicPr>
        <p:blipFill>
          <a:blip r:embed="rId5"/>
          <a:stretch>
            <a:fillRect/>
          </a:stretch>
        </p:blipFill>
        <p:spPr>
          <a:xfrm>
            <a:off x="8666480" y="982797"/>
            <a:ext cx="2540000" cy="143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2024</Words>
  <Application>Microsoft Office PowerPoint</Application>
  <PresentationFormat>Widescreen</PresentationFormat>
  <Paragraphs>173</Paragraphs>
  <Slides>16</Slides>
  <Notes>13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Making Change Through Research and Impact</vt:lpstr>
      <vt:lpstr>Research Exercise Framework (REF)</vt:lpstr>
      <vt:lpstr>‘Be Bold’</vt:lpstr>
      <vt:lpstr>Research </vt:lpstr>
      <vt:lpstr>Where to begin to make impact?  Participatory Action Research and Sex Work</vt:lpstr>
      <vt:lpstr>PowerPoint Presentation</vt:lpstr>
      <vt:lpstr>Research and Service Delivery = Innovation and Public Engagement </vt:lpstr>
      <vt:lpstr>PowerPoint Presentation</vt:lpstr>
      <vt:lpstr>Creative Dissemination </vt:lpstr>
      <vt:lpstr>What was the impact? </vt:lpstr>
      <vt:lpstr>Enhanced student sex workers’ well-being through awareness-raising and policy change within the student body  </vt:lpstr>
      <vt:lpstr>The empowerment of student sex workers through the inclusion of their voices in public dissemination and debate, film, and the training of professionals   </vt:lpstr>
      <vt:lpstr>Impact? </vt:lpstr>
      <vt:lpstr>Summing Up </vt:lpstr>
      <vt:lpstr>But the final word goes to ‘Belle’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Change Through Research and Impact</dc:title>
  <dc:creator>Jones Deborah.A.</dc:creator>
  <cp:lastModifiedBy>Jones Deborah.A.</cp:lastModifiedBy>
  <cp:revision>11</cp:revision>
  <dcterms:created xsi:type="dcterms:W3CDTF">2021-03-17T10:49:30Z</dcterms:created>
  <dcterms:modified xsi:type="dcterms:W3CDTF">2021-03-28T16:08:49Z</dcterms:modified>
</cp:coreProperties>
</file>