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1" r:id="rId5"/>
    <p:sldId id="257" r:id="rId6"/>
    <p:sldId id="259" r:id="rId7"/>
    <p:sldId id="286" r:id="rId8"/>
    <p:sldId id="633" r:id="rId9"/>
    <p:sldId id="279" r:id="rId10"/>
    <p:sldId id="635" r:id="rId11"/>
    <p:sldId id="634" r:id="rId12"/>
    <p:sldId id="281" r:id="rId13"/>
    <p:sldId id="280" r:id="rId14"/>
    <p:sldId id="282" r:id="rId15"/>
    <p:sldId id="283" r:id="rId16"/>
    <p:sldId id="284" r:id="rId17"/>
    <p:sldId id="638" r:id="rId18"/>
    <p:sldId id="639" r:id="rId19"/>
    <p:sldId id="640" r:id="rId20"/>
    <p:sldId id="641" r:id="rId21"/>
    <p:sldId id="642" r:id="rId22"/>
    <p:sldId id="643" r:id="rId23"/>
    <p:sldId id="644" r:id="rId24"/>
    <p:sldId id="645" r:id="rId25"/>
    <p:sldId id="285" r:id="rId26"/>
    <p:sldId id="63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5B"/>
    <a:srgbClr val="9E043D"/>
    <a:srgbClr val="E5E5E5"/>
    <a:srgbClr val="6F6258"/>
    <a:srgbClr val="BB3F07"/>
    <a:srgbClr val="C7D533"/>
    <a:srgbClr val="821E69"/>
    <a:srgbClr val="F07D00"/>
    <a:srgbClr val="C7017F"/>
    <a:srgbClr val="00A6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p:restoredTop sz="94694"/>
  </p:normalViewPr>
  <p:slideViewPr>
    <p:cSldViewPr snapToGrid="0" snapToObjects="1">
      <p:cViewPr varScale="1">
        <p:scale>
          <a:sx n="85" d="100"/>
          <a:sy n="85" d="100"/>
        </p:scale>
        <p:origin x="528" y="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04/03/2021</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04/03/2021</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BE5F1BC-EAD0-41C7-B14C-D322FEB4942A}"/>
              </a:ext>
            </a:extLst>
          </p:cNvPr>
          <p:cNvSpPr>
            <a:spLocks noGrp="1" noChangeArrowheads="1"/>
          </p:cNvSpPr>
          <p:nvPr>
            <p:ph type="dt" sz="half" idx="10"/>
          </p:nvPr>
        </p:nvSpPr>
        <p:spPr>
          <a:ln/>
        </p:spPr>
        <p:txBody>
          <a:bodyPr/>
          <a:lstStyle>
            <a:lvl1pPr>
              <a:defRPr/>
            </a:lvl1pPr>
          </a:lstStyle>
          <a:p>
            <a:pPr>
              <a:defRPr/>
            </a:pPr>
            <a:fld id="{0ABB39C9-0FF9-472D-A873-CC47D3DFDD6B}" type="datetime4">
              <a:rPr lang="en-GB" altLang="en-US"/>
              <a:pPr>
                <a:defRPr/>
              </a:pPr>
              <a:t>04 March 2021</a:t>
            </a:fld>
            <a:endParaRPr lang="en-GB" altLang="en-US"/>
          </a:p>
        </p:txBody>
      </p:sp>
      <p:sp>
        <p:nvSpPr>
          <p:cNvPr id="3" name="Rectangle 8">
            <a:extLst>
              <a:ext uri="{FF2B5EF4-FFF2-40B4-BE49-F238E27FC236}">
                <a16:creationId xmlns:a16="http://schemas.microsoft.com/office/drawing/2014/main" id="{34AAA819-35BB-4FB7-81CB-C356FB271E4C}"/>
              </a:ext>
            </a:extLst>
          </p:cNvPr>
          <p:cNvSpPr>
            <a:spLocks noGrp="1" noChangeArrowheads="1"/>
          </p:cNvSpPr>
          <p:nvPr>
            <p:ph type="sldNum" sz="quarter" idx="11"/>
          </p:nvPr>
        </p:nvSpPr>
        <p:spPr>
          <a:ln/>
        </p:spPr>
        <p:txBody>
          <a:bodyPr/>
          <a:lstStyle>
            <a:lvl1pPr>
              <a:defRPr/>
            </a:lvl1pPr>
          </a:lstStyle>
          <a:p>
            <a:pPr>
              <a:defRPr/>
            </a:pPr>
            <a:fld id="{EC360D13-26CA-4A88-A1BE-0B3C53A65EE0}" type="slidenum">
              <a:rPr lang="en-GB" altLang="en-US"/>
              <a:pPr>
                <a:defRPr/>
              </a:pPr>
              <a:t>‹#›</a:t>
            </a:fld>
            <a:endParaRPr lang="en-GB" altLang="en-US"/>
          </a:p>
        </p:txBody>
      </p:sp>
    </p:spTree>
    <p:extLst>
      <p:ext uri="{BB962C8B-B14F-4D97-AF65-F5344CB8AC3E}">
        <p14:creationId xmlns:p14="http://schemas.microsoft.com/office/powerpoint/2010/main" val="425217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04/03/2021</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5" r:id="rId23"/>
    <p:sldLayoutId id="2147483658" r:id="rId24"/>
    <p:sldLayoutId id="2147483686" r:id="rId25"/>
    <p:sldLayoutId id="2147483687" r:id="rId26"/>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committees.parliament.uk/work/817/education-are-prisoners-being-left-behind/publications/written-evidence/?page=3" TargetMode="External"/><Relationship Id="rId7" Type="http://schemas.openxmlformats.org/officeDocument/2006/relationships/hyperlink" Target="https://prisonerlearningalliance.org.uk/wp-content/uploads/2020/02/PLA-FETL-Leadership-in-Prison-Education-report.pdf" TargetMode="External"/><Relationship Id="rId2" Type="http://schemas.openxmlformats.org/officeDocument/2006/relationships/hyperlink" Target="https://assets.publishing.service.gov.uk/government/uploads/system/uploads/attachment_data/file/524013/education-review-report.pdf" TargetMode="External"/><Relationship Id="rId1" Type="http://schemas.openxmlformats.org/officeDocument/2006/relationships/slideLayout" Target="../slideLayouts/slideLayout4.xml"/><Relationship Id="rId6" Type="http://schemas.openxmlformats.org/officeDocument/2006/relationships/hyperlink" Target="file:///D:\Prison%20Education\CSJJ8671-Digital-In-Prisons-INTS-210114-WEB.pdf" TargetMode="External"/><Relationship Id="rId5" Type="http://schemas.openxmlformats.org/officeDocument/2006/relationships/hyperlink" Target="http://www.prisonreformtrust.org.uk/Portals/0/Documents/Bromley%20Briefings/Winter%202021%20Factfile%20final.pdf" TargetMode="External"/><Relationship Id="rId4" Type="http://schemas.openxmlformats.org/officeDocument/2006/relationships/hyperlink" Target="https://scholarscompass.vcu.edu/jp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n aerial view of a city&#10;&#10;Description automatically generated">
            <a:extLst>
              <a:ext uri="{FF2B5EF4-FFF2-40B4-BE49-F238E27FC236}">
                <a16:creationId xmlns:a16="http://schemas.microsoft.com/office/drawing/2014/main" id="{74E74967-EA3D-0547-BC48-20E1AC8D8618}"/>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t="14463" b="15664"/>
          <a:stretch/>
        </p:blipFill>
        <p:spPr>
          <a:xfrm>
            <a:off x="0" y="0"/>
            <a:ext cx="12191999" cy="6742113"/>
          </a:xfrm>
        </p:spPr>
      </p:pic>
      <p:sp>
        <p:nvSpPr>
          <p:cNvPr id="4" name="Rectangle 3">
            <a:extLst>
              <a:ext uri="{FF2B5EF4-FFF2-40B4-BE49-F238E27FC236}">
                <a16:creationId xmlns:a16="http://schemas.microsoft.com/office/drawing/2014/main" id="{F1F4630F-D1FB-B040-AA3C-CB6F5B394E38}"/>
              </a:ext>
            </a:extLst>
          </p:cNvPr>
          <p:cNvSpPr/>
          <p:nvPr/>
        </p:nvSpPr>
        <p:spPr>
          <a:xfrm>
            <a:off x="1" y="0"/>
            <a:ext cx="12191999" cy="441325"/>
          </a:xfrm>
          <a:prstGeom prst="rect">
            <a:avLst/>
          </a:prstGeom>
          <a:solidFill>
            <a:srgbClr val="E6005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005B"/>
              </a:solidFill>
            </a:endParaRPr>
          </a:p>
        </p:txBody>
      </p:sp>
      <p:pic>
        <p:nvPicPr>
          <p:cNvPr id="8" name="Picture 7">
            <a:extLst>
              <a:ext uri="{FF2B5EF4-FFF2-40B4-BE49-F238E27FC236}">
                <a16:creationId xmlns:a16="http://schemas.microsoft.com/office/drawing/2014/main" id="{06642635-D7D8-0A4E-9582-47BE0A7F44D4}"/>
              </a:ext>
            </a:extLst>
          </p:cNvPr>
          <p:cNvPicPr>
            <a:picLocks noChangeAspect="1"/>
          </p:cNvPicPr>
          <p:nvPr/>
        </p:nvPicPr>
        <p:blipFill>
          <a:blip r:embed="rId3"/>
          <a:stretch>
            <a:fillRect/>
          </a:stretch>
        </p:blipFill>
        <p:spPr>
          <a:xfrm>
            <a:off x="442913" y="5832091"/>
            <a:ext cx="568360" cy="676276"/>
          </a:xfrm>
          <a:prstGeom prst="rect">
            <a:avLst/>
          </a:prstGeom>
        </p:spPr>
      </p:pic>
    </p:spTree>
    <p:extLst>
      <p:ext uri="{BB962C8B-B14F-4D97-AF65-F5344CB8AC3E}">
        <p14:creationId xmlns:p14="http://schemas.microsoft.com/office/powerpoint/2010/main" val="112268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D4013-9759-4295-90D0-4110C9FA992A}"/>
              </a:ext>
            </a:extLst>
          </p:cNvPr>
          <p:cNvSpPr>
            <a:spLocks noGrp="1"/>
          </p:cNvSpPr>
          <p:nvPr>
            <p:ph sz="half" idx="1"/>
          </p:nvPr>
        </p:nvSpPr>
        <p:spPr/>
        <p:txBody>
          <a:bodyPr/>
          <a:lstStyle/>
          <a:p>
            <a:r>
              <a:rPr lang="en-GB" sz="2400" dirty="0"/>
              <a:t>Based on the philosophy of Paulo Freire (1996)</a:t>
            </a:r>
          </a:p>
          <a:p>
            <a:pPr lvl="1"/>
            <a:r>
              <a:rPr lang="en-GB" sz="2400" dirty="0"/>
              <a:t>Critical pedagogy, rather than ‘banking model’</a:t>
            </a:r>
          </a:p>
          <a:p>
            <a:pPr lvl="1"/>
            <a:r>
              <a:rPr lang="en-GB" sz="2400" dirty="0"/>
              <a:t>Student-teacher dualism- consciousness co-construction of new understanding</a:t>
            </a:r>
          </a:p>
          <a:p>
            <a:pPr lvl="1"/>
            <a:r>
              <a:rPr lang="en-GB" sz="2400" dirty="0"/>
              <a:t>Cultural action, rather than culture of silence</a:t>
            </a:r>
          </a:p>
          <a:p>
            <a:pPr lvl="1"/>
            <a:r>
              <a:rPr lang="en-GB" sz="2400" dirty="0"/>
              <a:t>Emancipatory, rather than oppressive</a:t>
            </a:r>
          </a:p>
          <a:p>
            <a:pPr lvl="1"/>
            <a:r>
              <a:rPr lang="en-GB" sz="2400" dirty="0"/>
              <a:t>Participatory and dialogic</a:t>
            </a:r>
          </a:p>
          <a:p>
            <a:pPr lvl="1"/>
            <a:endParaRPr lang="en-GB" dirty="0"/>
          </a:p>
        </p:txBody>
      </p:sp>
      <p:sp>
        <p:nvSpPr>
          <p:cNvPr id="3" name="Title 2">
            <a:extLst>
              <a:ext uri="{FF2B5EF4-FFF2-40B4-BE49-F238E27FC236}">
                <a16:creationId xmlns:a16="http://schemas.microsoft.com/office/drawing/2014/main" id="{21B42224-A851-4BED-8BC4-27CF0308BAA6}"/>
              </a:ext>
            </a:extLst>
          </p:cNvPr>
          <p:cNvSpPr>
            <a:spLocks noGrp="1"/>
          </p:cNvSpPr>
          <p:nvPr>
            <p:ph type="title"/>
          </p:nvPr>
        </p:nvSpPr>
        <p:spPr/>
        <p:txBody>
          <a:bodyPr>
            <a:normAutofit/>
          </a:bodyPr>
          <a:lstStyle/>
          <a:p>
            <a:r>
              <a:rPr lang="en-GB" sz="3600" dirty="0"/>
              <a:t>The Practice (pedagogy)</a:t>
            </a:r>
          </a:p>
        </p:txBody>
      </p:sp>
      <p:sp>
        <p:nvSpPr>
          <p:cNvPr id="4" name="Text Placeholder 3">
            <a:extLst>
              <a:ext uri="{FF2B5EF4-FFF2-40B4-BE49-F238E27FC236}">
                <a16:creationId xmlns:a16="http://schemas.microsoft.com/office/drawing/2014/main" id="{4DB926DA-C8DC-475E-81E4-CB40213832B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1565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9BC19-578D-4794-95CF-D6D3AEE0123F}"/>
              </a:ext>
            </a:extLst>
          </p:cNvPr>
          <p:cNvSpPr>
            <a:spLocks noGrp="1"/>
          </p:cNvSpPr>
          <p:nvPr>
            <p:ph sz="half" idx="1"/>
          </p:nvPr>
        </p:nvSpPr>
        <p:spPr/>
        <p:txBody>
          <a:bodyPr/>
          <a:lstStyle/>
          <a:p>
            <a:pPr lvl="1"/>
            <a:r>
              <a:rPr lang="en-GB" dirty="0"/>
              <a:t>Student Experiences of </a:t>
            </a:r>
            <a:r>
              <a:rPr lang="en-GB" i="1" dirty="0"/>
              <a:t>Learning Together</a:t>
            </a:r>
          </a:p>
          <a:p>
            <a:pPr lvl="2"/>
            <a:r>
              <a:rPr lang="en-GB" dirty="0"/>
              <a:t>The value </a:t>
            </a:r>
          </a:p>
          <a:p>
            <a:pPr lvl="2"/>
            <a:r>
              <a:rPr lang="en-GB" dirty="0"/>
              <a:t>The changes in perspectives and understanding</a:t>
            </a:r>
          </a:p>
          <a:p>
            <a:pPr lvl="2"/>
            <a:r>
              <a:rPr lang="en-GB" dirty="0"/>
              <a:t>The challenges </a:t>
            </a:r>
            <a:r>
              <a:rPr lang="en-GB"/>
              <a:t>of assumptions</a:t>
            </a:r>
            <a:endParaRPr lang="en-GB" dirty="0"/>
          </a:p>
        </p:txBody>
      </p:sp>
      <p:sp>
        <p:nvSpPr>
          <p:cNvPr id="3" name="Title 2">
            <a:extLst>
              <a:ext uri="{FF2B5EF4-FFF2-40B4-BE49-F238E27FC236}">
                <a16:creationId xmlns:a16="http://schemas.microsoft.com/office/drawing/2014/main" id="{95B6282B-CAA1-412E-ABBD-0F10A79FBE41}"/>
              </a:ext>
            </a:extLst>
          </p:cNvPr>
          <p:cNvSpPr>
            <a:spLocks noGrp="1"/>
          </p:cNvSpPr>
          <p:nvPr>
            <p:ph type="title"/>
          </p:nvPr>
        </p:nvSpPr>
        <p:spPr/>
        <p:txBody>
          <a:bodyPr>
            <a:normAutofit/>
          </a:bodyPr>
          <a:lstStyle/>
          <a:p>
            <a:r>
              <a:rPr lang="en-GB" sz="3600" dirty="0"/>
              <a:t>The Positives</a:t>
            </a:r>
          </a:p>
        </p:txBody>
      </p:sp>
      <p:sp>
        <p:nvSpPr>
          <p:cNvPr id="4" name="Text Placeholder 3">
            <a:extLst>
              <a:ext uri="{FF2B5EF4-FFF2-40B4-BE49-F238E27FC236}">
                <a16:creationId xmlns:a16="http://schemas.microsoft.com/office/drawing/2014/main" id="{C1EC07B4-FC77-4523-A081-28C9E3F2133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6380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3BA1F-E840-4341-B29B-A565FEB7ED42}"/>
              </a:ext>
            </a:extLst>
          </p:cNvPr>
          <p:cNvSpPr>
            <a:spLocks noGrp="1"/>
          </p:cNvSpPr>
          <p:nvPr>
            <p:ph sz="half" idx="1"/>
          </p:nvPr>
        </p:nvSpPr>
        <p:spPr/>
        <p:txBody>
          <a:bodyPr/>
          <a:lstStyle/>
          <a:p>
            <a:r>
              <a:rPr lang="en-GB" dirty="0"/>
              <a:t>Institutional Bureaucracies:</a:t>
            </a:r>
          </a:p>
          <a:p>
            <a:pPr lvl="1"/>
            <a:r>
              <a:rPr lang="en-GB" dirty="0"/>
              <a:t>Risk Assessments</a:t>
            </a:r>
          </a:p>
          <a:p>
            <a:pPr lvl="1"/>
            <a:r>
              <a:rPr lang="en-GB" dirty="0"/>
              <a:t>Fear</a:t>
            </a:r>
          </a:p>
          <a:p>
            <a:pPr lvl="1"/>
            <a:r>
              <a:rPr lang="en-GB" dirty="0"/>
              <a:t>Legitimacy and Ownership</a:t>
            </a:r>
          </a:p>
          <a:p>
            <a:pPr lvl="1"/>
            <a:r>
              <a:rPr lang="en-GB" dirty="0"/>
              <a:t>Security</a:t>
            </a:r>
          </a:p>
          <a:p>
            <a:pPr lvl="1"/>
            <a:r>
              <a:rPr lang="en-GB" dirty="0"/>
              <a:t>Technology</a:t>
            </a:r>
          </a:p>
          <a:p>
            <a:endParaRPr lang="en-GB" dirty="0"/>
          </a:p>
        </p:txBody>
      </p:sp>
      <p:sp>
        <p:nvSpPr>
          <p:cNvPr id="3" name="Title 2">
            <a:extLst>
              <a:ext uri="{FF2B5EF4-FFF2-40B4-BE49-F238E27FC236}">
                <a16:creationId xmlns:a16="http://schemas.microsoft.com/office/drawing/2014/main" id="{43EF8420-1D2E-4F3F-9EDB-70AB914823B4}"/>
              </a:ext>
            </a:extLst>
          </p:cNvPr>
          <p:cNvSpPr>
            <a:spLocks noGrp="1"/>
          </p:cNvSpPr>
          <p:nvPr>
            <p:ph type="title"/>
          </p:nvPr>
        </p:nvSpPr>
        <p:spPr/>
        <p:txBody>
          <a:bodyPr>
            <a:normAutofit/>
          </a:bodyPr>
          <a:lstStyle/>
          <a:p>
            <a:r>
              <a:rPr lang="en-GB" sz="3600" dirty="0"/>
              <a:t>The Problems </a:t>
            </a:r>
          </a:p>
        </p:txBody>
      </p:sp>
      <p:sp>
        <p:nvSpPr>
          <p:cNvPr id="4" name="Text Placeholder 3">
            <a:extLst>
              <a:ext uri="{FF2B5EF4-FFF2-40B4-BE49-F238E27FC236}">
                <a16:creationId xmlns:a16="http://schemas.microsoft.com/office/drawing/2014/main" id="{D17E1103-F27E-469B-A1C3-3772E3449BB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0512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BE3A3B-94DD-476D-9406-F7EB37198ABE}"/>
              </a:ext>
            </a:extLst>
          </p:cNvPr>
          <p:cNvSpPr>
            <a:spLocks noGrp="1"/>
          </p:cNvSpPr>
          <p:nvPr>
            <p:ph sz="half" idx="1"/>
          </p:nvPr>
        </p:nvSpPr>
        <p:spPr/>
        <p:txBody>
          <a:bodyPr/>
          <a:lstStyle/>
          <a:p>
            <a:r>
              <a:rPr lang="en-GB" altLang="en-US" sz="2400" dirty="0"/>
              <a:t>Research focus </a:t>
            </a:r>
            <a:r>
              <a:rPr lang="en-GB" sz="2400" dirty="0"/>
              <a:t>sought to:</a:t>
            </a:r>
          </a:p>
          <a:p>
            <a:pPr lvl="1" algn="just">
              <a:defRPr/>
            </a:pPr>
            <a:r>
              <a:rPr lang="en-GB" sz="2400" dirty="0"/>
              <a:t>Understand whether a culture of innovative learning can be established; and how pre-conceptions of groups can be challenged and deconstructed within a learning space.  </a:t>
            </a:r>
          </a:p>
          <a:p>
            <a:pPr lvl="1" algn="just">
              <a:defRPr/>
            </a:pPr>
            <a:endParaRPr lang="en-GB" sz="2400" dirty="0"/>
          </a:p>
          <a:p>
            <a:pPr lvl="1" algn="just">
              <a:defRPr/>
            </a:pPr>
            <a:r>
              <a:rPr lang="en-GB" sz="2400" dirty="0"/>
              <a:t>Add to the narrative about the role of education within a penal setting; and create visibility of marginalised groups in our society and challenge their invisibility.</a:t>
            </a:r>
          </a:p>
          <a:p>
            <a:endParaRPr lang="en-GB" dirty="0"/>
          </a:p>
        </p:txBody>
      </p:sp>
      <p:sp>
        <p:nvSpPr>
          <p:cNvPr id="3" name="Title 2">
            <a:extLst>
              <a:ext uri="{FF2B5EF4-FFF2-40B4-BE49-F238E27FC236}">
                <a16:creationId xmlns:a16="http://schemas.microsoft.com/office/drawing/2014/main" id="{C0FECCA4-37FC-47F0-A574-763F7E462B0C}"/>
              </a:ext>
            </a:extLst>
          </p:cNvPr>
          <p:cNvSpPr>
            <a:spLocks noGrp="1"/>
          </p:cNvSpPr>
          <p:nvPr>
            <p:ph type="title"/>
          </p:nvPr>
        </p:nvSpPr>
        <p:spPr/>
        <p:txBody>
          <a:bodyPr>
            <a:normAutofit/>
          </a:bodyPr>
          <a:lstStyle/>
          <a:p>
            <a:r>
              <a:rPr lang="en-GB" sz="3600" dirty="0"/>
              <a:t>The Learning</a:t>
            </a:r>
          </a:p>
        </p:txBody>
      </p:sp>
      <p:sp>
        <p:nvSpPr>
          <p:cNvPr id="4" name="Text Placeholder 3">
            <a:extLst>
              <a:ext uri="{FF2B5EF4-FFF2-40B4-BE49-F238E27FC236}">
                <a16:creationId xmlns:a16="http://schemas.microsoft.com/office/drawing/2014/main" id="{F14410D7-8BFA-418B-B78A-722B756B6A0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9295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6B73C4-CB48-4388-BAA6-ED6DA6516F8A}"/>
              </a:ext>
            </a:extLst>
          </p:cNvPr>
          <p:cNvSpPr>
            <a:spLocks noGrp="1"/>
          </p:cNvSpPr>
          <p:nvPr>
            <p:ph sz="half" idx="1"/>
          </p:nvPr>
        </p:nvSpPr>
        <p:spPr>
          <a:xfrm>
            <a:off x="530577" y="1354667"/>
            <a:ext cx="11218509" cy="4703233"/>
          </a:xfrm>
        </p:spPr>
        <p:txBody>
          <a:bodyPr>
            <a:normAutofit fontScale="92500"/>
          </a:bodyPr>
          <a:lstStyle/>
          <a:p>
            <a:pPr marL="0" indent="0">
              <a:buNone/>
            </a:pPr>
            <a:r>
              <a:rPr lang="en-GB" sz="2800" b="1" dirty="0"/>
              <a:t>Identity</a:t>
            </a:r>
          </a:p>
          <a:p>
            <a:pPr marL="0" indent="0">
              <a:buNone/>
            </a:pPr>
            <a:r>
              <a:rPr lang="en-GB" sz="2100" b="1" dirty="0"/>
              <a:t>Agency:</a:t>
            </a:r>
          </a:p>
          <a:p>
            <a:pPr marL="457200" lvl="1" indent="0">
              <a:buNone/>
            </a:pPr>
            <a:r>
              <a:rPr lang="en-GB" sz="2100" i="1" dirty="0"/>
              <a:t>“LT [Learning Together]—never have an opportunity to speak with people—‘education is education’… great to share platform—‘air of normality’ to the process of education” (HMP 4) </a:t>
            </a:r>
          </a:p>
          <a:p>
            <a:pPr marL="457200" lvl="1" indent="0">
              <a:buNone/>
            </a:pPr>
            <a:endParaRPr lang="en-GB" sz="2100" i="1" dirty="0"/>
          </a:p>
          <a:p>
            <a:pPr marL="0" indent="0">
              <a:buNone/>
            </a:pPr>
            <a:r>
              <a:rPr lang="en-GB" sz="2100" b="1" dirty="0"/>
              <a:t>Empowerment v Oppression</a:t>
            </a:r>
          </a:p>
          <a:p>
            <a:pPr marL="457200" lvl="1" indent="0">
              <a:buNone/>
            </a:pPr>
            <a:r>
              <a:rPr lang="en-GB" sz="2100" i="1" dirty="0"/>
              <a:t>LT—people from the prison “in power”: The point of LT was for us to learn in a learning space without the “prison” guard watching reminding you—you are prisoners; when students spoke—powerful support, prisons like to remind us—know your place—you are prisoners. (HMP 6) </a:t>
            </a:r>
          </a:p>
          <a:p>
            <a:pPr marL="0" indent="0">
              <a:buNone/>
            </a:pPr>
            <a:r>
              <a:rPr lang="en-GB" sz="2100" b="1" dirty="0"/>
              <a:t>Challenge of stereotypes:</a:t>
            </a:r>
          </a:p>
          <a:p>
            <a:pPr marL="457200" lvl="1" indent="0">
              <a:buNone/>
            </a:pPr>
            <a:r>
              <a:rPr lang="en-GB" sz="2100" i="1" dirty="0"/>
              <a:t>“Divide—social barriers; didn’t feel like ‘good little prisoner’” (HMP 3). </a:t>
            </a:r>
          </a:p>
          <a:p>
            <a:pPr marL="457200" lvl="1" indent="0">
              <a:buNone/>
            </a:pPr>
            <a:r>
              <a:rPr lang="en-GB" sz="2100" i="1" dirty="0"/>
              <a:t>“You sometimes forgot they were in prison at some points in the course … this was a real surprise to me” (HE 2). </a:t>
            </a:r>
          </a:p>
          <a:p>
            <a:pPr marL="457200" lvl="1" indent="0">
              <a:buNone/>
            </a:pPr>
            <a:endParaRPr lang="en-GB" i="1" dirty="0"/>
          </a:p>
        </p:txBody>
      </p:sp>
      <p:sp>
        <p:nvSpPr>
          <p:cNvPr id="3" name="Title 2">
            <a:extLst>
              <a:ext uri="{FF2B5EF4-FFF2-40B4-BE49-F238E27FC236}">
                <a16:creationId xmlns:a16="http://schemas.microsoft.com/office/drawing/2014/main" id="{DF04E394-E487-4B67-9444-1CB09BA368B5}"/>
              </a:ext>
            </a:extLst>
          </p:cNvPr>
          <p:cNvSpPr>
            <a:spLocks noGrp="1"/>
          </p:cNvSpPr>
          <p:nvPr>
            <p:ph type="title"/>
          </p:nvPr>
        </p:nvSpPr>
        <p:spPr>
          <a:xfrm>
            <a:off x="442912" y="666045"/>
            <a:ext cx="11306175" cy="598312"/>
          </a:xfrm>
        </p:spPr>
        <p:txBody>
          <a:bodyPr>
            <a:normAutofit fontScale="90000"/>
          </a:bodyPr>
          <a:lstStyle/>
          <a:p>
            <a:r>
              <a:rPr lang="en-GB" sz="3600" dirty="0"/>
              <a:t>Findings: outcomes </a:t>
            </a:r>
          </a:p>
        </p:txBody>
      </p:sp>
      <p:sp>
        <p:nvSpPr>
          <p:cNvPr id="4" name="Text Placeholder 3">
            <a:extLst>
              <a:ext uri="{FF2B5EF4-FFF2-40B4-BE49-F238E27FC236}">
                <a16:creationId xmlns:a16="http://schemas.microsoft.com/office/drawing/2014/main" id="{C31E5710-9699-4F7B-9994-E5CF274D6F4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8833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60B776-6F4B-4D1D-8951-836C2A13761A}"/>
              </a:ext>
            </a:extLst>
          </p:cNvPr>
          <p:cNvSpPr>
            <a:spLocks noGrp="1"/>
          </p:cNvSpPr>
          <p:nvPr>
            <p:ph sz="half" idx="1"/>
          </p:nvPr>
        </p:nvSpPr>
        <p:spPr>
          <a:xfrm>
            <a:off x="442912" y="1275644"/>
            <a:ext cx="11306175" cy="4782256"/>
          </a:xfrm>
        </p:spPr>
        <p:txBody>
          <a:bodyPr>
            <a:noAutofit/>
          </a:bodyPr>
          <a:lstStyle/>
          <a:p>
            <a:pPr marL="0" indent="0">
              <a:buNone/>
            </a:pPr>
            <a:r>
              <a:rPr lang="en-GB" sz="2200" b="1" dirty="0"/>
              <a:t>Education</a:t>
            </a:r>
            <a:endParaRPr lang="en-GB" sz="1800" b="1" dirty="0"/>
          </a:p>
          <a:p>
            <a:pPr marL="0" indent="0">
              <a:buNone/>
            </a:pPr>
            <a:r>
              <a:rPr lang="en-GB" sz="1800" b="1" dirty="0"/>
              <a:t>Culture</a:t>
            </a:r>
          </a:p>
          <a:p>
            <a:pPr marL="457200" lvl="1" indent="0">
              <a:buNone/>
            </a:pPr>
            <a:r>
              <a:rPr lang="en-GB" sz="1800" i="1" dirty="0"/>
              <a:t>“Prison education—‘horse to water’ can’t make those learn who don’t want to; LT education experience— people wanting to learn, share ideas, having opinions, have a space to speak and listen—right to have a view.” (HMP1) </a:t>
            </a:r>
          </a:p>
          <a:p>
            <a:pPr marL="457200" lvl="1" indent="0">
              <a:buNone/>
            </a:pPr>
            <a:endParaRPr lang="en-GB" sz="1800" i="1" dirty="0"/>
          </a:p>
          <a:p>
            <a:pPr marL="457200" lvl="1" indent="0">
              <a:buNone/>
            </a:pPr>
            <a:r>
              <a:rPr lang="en-GB" sz="1800" i="1" dirty="0"/>
              <a:t>“It was a bit depressing to see how the education needs of these guys [prisoners] are often overlooked. How are we ever going to achieve better rehabilitation outcomes if we don’t focus on education? I just don’t think there’s enough focus on rehabilitation. When they do get offered education, it’s more to tick a box and to bulk up their files and to say they’re more of a low risk.” (HE7) </a:t>
            </a:r>
          </a:p>
        </p:txBody>
      </p:sp>
      <p:sp>
        <p:nvSpPr>
          <p:cNvPr id="3" name="Title 2">
            <a:extLst>
              <a:ext uri="{FF2B5EF4-FFF2-40B4-BE49-F238E27FC236}">
                <a16:creationId xmlns:a16="http://schemas.microsoft.com/office/drawing/2014/main" id="{A16DE8AA-1A40-4CE6-95AE-F084001F6E0D}"/>
              </a:ext>
            </a:extLst>
          </p:cNvPr>
          <p:cNvSpPr>
            <a:spLocks noGrp="1"/>
          </p:cNvSpPr>
          <p:nvPr>
            <p:ph type="title"/>
          </p:nvPr>
        </p:nvSpPr>
        <p:spPr>
          <a:xfrm>
            <a:off x="442912" y="609601"/>
            <a:ext cx="11306175" cy="522933"/>
          </a:xfrm>
        </p:spPr>
        <p:txBody>
          <a:bodyPr>
            <a:normAutofit fontScale="90000"/>
          </a:bodyPr>
          <a:lstStyle/>
          <a:p>
            <a:r>
              <a:rPr lang="en-GB" sz="3600" dirty="0"/>
              <a:t>Findings: outcomes </a:t>
            </a:r>
          </a:p>
        </p:txBody>
      </p:sp>
      <p:sp>
        <p:nvSpPr>
          <p:cNvPr id="4" name="Text Placeholder 3">
            <a:extLst>
              <a:ext uri="{FF2B5EF4-FFF2-40B4-BE49-F238E27FC236}">
                <a16:creationId xmlns:a16="http://schemas.microsoft.com/office/drawing/2014/main" id="{A677E9C9-09CD-48EA-A246-28F0FDC54F8C}"/>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9431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8E221C-F1C4-40C8-A8B8-2983624615A4}"/>
              </a:ext>
            </a:extLst>
          </p:cNvPr>
          <p:cNvSpPr>
            <a:spLocks noGrp="1"/>
          </p:cNvSpPr>
          <p:nvPr>
            <p:ph sz="half" idx="1"/>
          </p:nvPr>
        </p:nvSpPr>
        <p:spPr>
          <a:xfrm>
            <a:off x="553155" y="1591733"/>
            <a:ext cx="11006667" cy="4466167"/>
          </a:xfrm>
        </p:spPr>
        <p:txBody>
          <a:bodyPr>
            <a:normAutofit/>
          </a:bodyPr>
          <a:lstStyle/>
          <a:p>
            <a:pPr marL="0" indent="0">
              <a:buNone/>
            </a:pPr>
            <a:r>
              <a:rPr lang="en-GB" sz="1600" b="1" dirty="0"/>
              <a:t>Power</a:t>
            </a:r>
          </a:p>
          <a:p>
            <a:pPr marL="457200" lvl="1" indent="0">
              <a:buNone/>
            </a:pPr>
            <a:r>
              <a:rPr lang="en-GB" sz="1600" i="1" dirty="0"/>
              <a:t>“LT—gaining an insight into our place in society—wished someone had explained earlier—learning not that much different as anyone else—aspiration to be the same—prison record—just one more hurdle.” (HMP 5) </a:t>
            </a:r>
          </a:p>
          <a:p>
            <a:pPr marL="0" indent="0">
              <a:buNone/>
            </a:pPr>
            <a:r>
              <a:rPr lang="en-GB" sz="1600" b="1" dirty="0"/>
              <a:t>Change</a:t>
            </a:r>
          </a:p>
          <a:p>
            <a:pPr marL="457200" lvl="1" indent="0">
              <a:buNone/>
            </a:pPr>
            <a:r>
              <a:rPr lang="en-GB" sz="1600" i="1" dirty="0"/>
              <a:t>“Education is about learning about yourself – that is how identity change happens. At the same time, I realise that there are other things that are important, but I think that what LT has done is broaden my understanding of what education is.… there should also be flexibility on what prisoners want as well because there’s a minority that go into prison very well educated with degrees, so what’s the point in them sitting there doing English and Maths?… We should focus on the basics for those who can’t read and can’t write, and there should be more options for those that are already educated.” (HE 4) </a:t>
            </a:r>
          </a:p>
          <a:p>
            <a:pPr marL="457200" lvl="1" indent="0">
              <a:buNone/>
            </a:pPr>
            <a:r>
              <a:rPr lang="en-GB" sz="1600" i="1" dirty="0"/>
              <a:t>“LT—breaking down barriers—participation to tell other people; platform makes you realise you can see prison as a campus—educate or educate yourself. In your mind you are not in prison.” (HMP 4)</a:t>
            </a:r>
          </a:p>
          <a:p>
            <a:pPr marL="0" indent="0">
              <a:buNone/>
            </a:pPr>
            <a:endParaRPr lang="en-GB" sz="1700" b="1" i="1" dirty="0"/>
          </a:p>
        </p:txBody>
      </p:sp>
      <p:sp>
        <p:nvSpPr>
          <p:cNvPr id="3" name="Title 2">
            <a:extLst>
              <a:ext uri="{FF2B5EF4-FFF2-40B4-BE49-F238E27FC236}">
                <a16:creationId xmlns:a16="http://schemas.microsoft.com/office/drawing/2014/main" id="{62F63CED-F5D0-49A4-99BA-EFC569F44791}"/>
              </a:ext>
            </a:extLst>
          </p:cNvPr>
          <p:cNvSpPr>
            <a:spLocks noGrp="1"/>
          </p:cNvSpPr>
          <p:nvPr>
            <p:ph type="title"/>
          </p:nvPr>
        </p:nvSpPr>
        <p:spPr>
          <a:xfrm>
            <a:off x="442912" y="431213"/>
            <a:ext cx="11306175" cy="844432"/>
          </a:xfrm>
        </p:spPr>
        <p:txBody>
          <a:bodyPr>
            <a:normAutofit/>
          </a:bodyPr>
          <a:lstStyle/>
          <a:p>
            <a:r>
              <a:rPr lang="en-GB" sz="3600" dirty="0"/>
              <a:t>Findings: outcomes </a:t>
            </a:r>
          </a:p>
        </p:txBody>
      </p:sp>
      <p:sp>
        <p:nvSpPr>
          <p:cNvPr id="4" name="Text Placeholder 3">
            <a:extLst>
              <a:ext uri="{FF2B5EF4-FFF2-40B4-BE49-F238E27FC236}">
                <a16:creationId xmlns:a16="http://schemas.microsoft.com/office/drawing/2014/main" id="{181B33BB-210B-4A1C-A606-2874D8AD55E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308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68050-1213-4A26-912B-5E54EB761C24}"/>
              </a:ext>
            </a:extLst>
          </p:cNvPr>
          <p:cNvSpPr>
            <a:spLocks noGrp="1"/>
          </p:cNvSpPr>
          <p:nvPr>
            <p:ph sz="half" idx="1"/>
          </p:nvPr>
        </p:nvSpPr>
        <p:spPr>
          <a:xfrm>
            <a:off x="442913" y="1490133"/>
            <a:ext cx="11306174" cy="4470400"/>
          </a:xfrm>
        </p:spPr>
        <p:txBody>
          <a:bodyPr>
            <a:normAutofit/>
          </a:bodyPr>
          <a:lstStyle/>
          <a:p>
            <a:pPr marL="0" indent="0">
              <a:buNone/>
            </a:pPr>
            <a:r>
              <a:rPr lang="en-GB" sz="2200" b="1" dirty="0"/>
              <a:t>Institutional </a:t>
            </a:r>
          </a:p>
          <a:p>
            <a:pPr marL="0" indent="0">
              <a:buNone/>
            </a:pPr>
            <a:r>
              <a:rPr lang="en-GB" sz="1600" b="1" dirty="0"/>
              <a:t>Powerlessness v Empowerment</a:t>
            </a:r>
          </a:p>
          <a:p>
            <a:pPr marL="457200" lvl="1" indent="0">
              <a:buNone/>
            </a:pPr>
            <a:r>
              <a:rPr lang="en-GB" sz="1600" i="1" dirty="0"/>
              <a:t>“It [delayed prison movement] just sends out a message that staff don’t really care about these guys. Where’s the respect … for their agency and control of their lives? In the prison, it is the smallest things that can mean the most … time especially.” (HE4) </a:t>
            </a:r>
          </a:p>
          <a:p>
            <a:pPr marL="457200" lvl="1" indent="0">
              <a:buNone/>
            </a:pPr>
            <a:r>
              <a:rPr lang="en-GB" sz="1600" i="1" dirty="0"/>
              <a:t>“Up until the point that you and [teacher] met us in the library a week before, I had absolutely no idea what Learning Together was about” (HMP7).</a:t>
            </a:r>
          </a:p>
          <a:p>
            <a:pPr marL="457200" lvl="1" indent="0">
              <a:buNone/>
            </a:pPr>
            <a:r>
              <a:rPr lang="en-GB" sz="1600" i="1" dirty="0"/>
              <a:t>“When I was doing Learning Together it didn’t feel like I was in prison for that day” (HMP8).</a:t>
            </a:r>
            <a:endParaRPr lang="en-GB" sz="1600" b="1" i="1" dirty="0"/>
          </a:p>
        </p:txBody>
      </p:sp>
      <p:sp>
        <p:nvSpPr>
          <p:cNvPr id="3" name="Title 2">
            <a:extLst>
              <a:ext uri="{FF2B5EF4-FFF2-40B4-BE49-F238E27FC236}">
                <a16:creationId xmlns:a16="http://schemas.microsoft.com/office/drawing/2014/main" id="{E3BC7E87-4513-40F0-B4E8-4237EFFD3D08}"/>
              </a:ext>
            </a:extLst>
          </p:cNvPr>
          <p:cNvSpPr>
            <a:spLocks noGrp="1"/>
          </p:cNvSpPr>
          <p:nvPr>
            <p:ph type="title"/>
          </p:nvPr>
        </p:nvSpPr>
        <p:spPr>
          <a:xfrm>
            <a:off x="442912" y="598311"/>
            <a:ext cx="11306175" cy="767646"/>
          </a:xfrm>
        </p:spPr>
        <p:txBody>
          <a:bodyPr>
            <a:normAutofit/>
          </a:bodyPr>
          <a:lstStyle/>
          <a:p>
            <a:r>
              <a:rPr lang="en-GB" sz="3600" dirty="0"/>
              <a:t>Findings: outcomes </a:t>
            </a:r>
          </a:p>
        </p:txBody>
      </p:sp>
      <p:sp>
        <p:nvSpPr>
          <p:cNvPr id="4" name="Text Placeholder 3">
            <a:extLst>
              <a:ext uri="{FF2B5EF4-FFF2-40B4-BE49-F238E27FC236}">
                <a16:creationId xmlns:a16="http://schemas.microsoft.com/office/drawing/2014/main" id="{2FDCE2A6-115A-4C69-B518-25FED9B9256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21546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B49387-A06A-4E52-B134-DA7D282CB9B0}"/>
              </a:ext>
            </a:extLst>
          </p:cNvPr>
          <p:cNvSpPr>
            <a:spLocks noGrp="1"/>
          </p:cNvSpPr>
          <p:nvPr>
            <p:ph sz="half" idx="1"/>
          </p:nvPr>
        </p:nvSpPr>
        <p:spPr>
          <a:xfrm>
            <a:off x="442911" y="1061158"/>
            <a:ext cx="11060467" cy="5181598"/>
          </a:xfrm>
        </p:spPr>
        <p:txBody>
          <a:bodyPr>
            <a:normAutofit/>
          </a:bodyPr>
          <a:lstStyle/>
          <a:p>
            <a:pPr marL="0" indent="0">
              <a:buNone/>
            </a:pPr>
            <a:r>
              <a:rPr lang="en-GB" sz="1600" b="1" dirty="0"/>
              <a:t>Othering</a:t>
            </a:r>
          </a:p>
          <a:p>
            <a:pPr marL="457200" lvl="1" indent="0">
              <a:buNone/>
            </a:pPr>
            <a:r>
              <a:rPr lang="en-GB" sz="1600" i="1" dirty="0"/>
              <a:t>“The one thing I was really happy about was the solidarity with the bibs” (HE7)</a:t>
            </a:r>
          </a:p>
          <a:p>
            <a:pPr marL="457200" lvl="1" indent="0">
              <a:buNone/>
            </a:pPr>
            <a:r>
              <a:rPr lang="en-GB" sz="1600" i="1" dirty="0"/>
              <a:t>“</a:t>
            </a:r>
            <a:r>
              <a:rPr lang="en-GB" sz="1600" i="1" dirty="0" err="1"/>
              <a:t>Bibgate</a:t>
            </a:r>
            <a:r>
              <a:rPr lang="en-GB" sz="1600" i="1" dirty="0"/>
              <a:t> for me was … a power struggle. After everything we had talked about in Learning Together, we weren’t going to be told what to do” (HMP7) </a:t>
            </a:r>
          </a:p>
          <a:p>
            <a:pPr marL="0" indent="0">
              <a:buNone/>
            </a:pPr>
            <a:r>
              <a:rPr lang="en-GB" sz="1600" b="1" dirty="0"/>
              <a:t>Censorship</a:t>
            </a:r>
          </a:p>
          <a:p>
            <a:pPr marL="457200" lvl="1" indent="0">
              <a:buNone/>
            </a:pPr>
            <a:r>
              <a:rPr lang="en-GB" sz="1600" i="1" dirty="0"/>
              <a:t>“It’s quite distressing about how many [prisoners] don’t seem to have a voice. [prison staff] definitely stifled the conversation at times; I don’t think the HMP guys felt they could always express themselves in the way they wanted, because it might go on their file or jeopardise their application for other education courses or whatever.” (HE7) </a:t>
            </a:r>
          </a:p>
          <a:p>
            <a:pPr marL="457200" lvl="1" indent="0">
              <a:buNone/>
            </a:pPr>
            <a:r>
              <a:rPr lang="en-GB" sz="1600" i="1" dirty="0"/>
              <a:t>“Difficult to voice opinions when prison staff were there. Shot down or told that my opinions were not allowed and that we were “drama queens”. I definitely think we wanted different things from it [LT] than prison staff.” (HMP7)</a:t>
            </a:r>
          </a:p>
          <a:p>
            <a:pPr marL="0" indent="0">
              <a:buNone/>
            </a:pPr>
            <a:r>
              <a:rPr lang="en-GB" sz="1600" b="1" dirty="0"/>
              <a:t>Long Term </a:t>
            </a:r>
          </a:p>
          <a:p>
            <a:pPr marL="457200" lvl="1" indent="0">
              <a:buNone/>
            </a:pPr>
            <a:r>
              <a:rPr lang="en-GB" sz="1600" i="1" dirty="0"/>
              <a:t>“Learning Together was genuinely great because it helped the prisoners see that we valued them as individuals on the same path on the same level in that learning space” (HE10)</a:t>
            </a:r>
          </a:p>
          <a:p>
            <a:pPr marL="457200" lvl="1" indent="0">
              <a:buNone/>
            </a:pPr>
            <a:r>
              <a:rPr lang="en-GB" sz="1600" i="1" dirty="0"/>
              <a:t>Learning Together took my mind off the outside world; nice bit of escapism …. Back on the house block, it was the “same old, same old” and you realise that the way that staff treat you and that hasn’t caught up.” (HMP3)</a:t>
            </a:r>
            <a:endParaRPr lang="en-GB" sz="1600" b="1" i="1" dirty="0"/>
          </a:p>
        </p:txBody>
      </p:sp>
      <p:sp>
        <p:nvSpPr>
          <p:cNvPr id="3" name="Title 2">
            <a:extLst>
              <a:ext uri="{FF2B5EF4-FFF2-40B4-BE49-F238E27FC236}">
                <a16:creationId xmlns:a16="http://schemas.microsoft.com/office/drawing/2014/main" id="{444EA73C-DE72-43B0-A827-B439A98B689A}"/>
              </a:ext>
            </a:extLst>
          </p:cNvPr>
          <p:cNvSpPr>
            <a:spLocks noGrp="1"/>
          </p:cNvSpPr>
          <p:nvPr>
            <p:ph type="title"/>
          </p:nvPr>
        </p:nvSpPr>
        <p:spPr>
          <a:xfrm>
            <a:off x="442912" y="530579"/>
            <a:ext cx="11306175" cy="530578"/>
          </a:xfrm>
        </p:spPr>
        <p:txBody>
          <a:bodyPr>
            <a:normAutofit fontScale="90000"/>
          </a:bodyPr>
          <a:lstStyle/>
          <a:p>
            <a:r>
              <a:rPr lang="en-GB" sz="3600" dirty="0"/>
              <a:t>Findings: outcomes </a:t>
            </a:r>
          </a:p>
        </p:txBody>
      </p:sp>
      <p:sp>
        <p:nvSpPr>
          <p:cNvPr id="4" name="Text Placeholder 3">
            <a:extLst>
              <a:ext uri="{FF2B5EF4-FFF2-40B4-BE49-F238E27FC236}">
                <a16:creationId xmlns:a16="http://schemas.microsoft.com/office/drawing/2014/main" id="{A3E3ED29-9C1A-4593-B679-66BBEF2C482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03584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9ABF4B-031E-4935-B3F9-56DBB8FB23C7}"/>
              </a:ext>
            </a:extLst>
          </p:cNvPr>
          <p:cNvSpPr>
            <a:spLocks noGrp="1"/>
          </p:cNvSpPr>
          <p:nvPr>
            <p:ph sz="half" idx="1"/>
          </p:nvPr>
        </p:nvSpPr>
        <p:spPr>
          <a:xfrm>
            <a:off x="409045" y="1456266"/>
            <a:ext cx="11184644" cy="4357512"/>
          </a:xfrm>
        </p:spPr>
        <p:txBody>
          <a:bodyPr>
            <a:normAutofit lnSpcReduction="10000"/>
          </a:bodyPr>
          <a:lstStyle/>
          <a:p>
            <a:pPr marL="0" indent="0">
              <a:buNone/>
            </a:pPr>
            <a:r>
              <a:rPr lang="en-GB" sz="1600" b="1" dirty="0"/>
              <a:t>Long Term </a:t>
            </a:r>
          </a:p>
          <a:p>
            <a:pPr marL="457200" lvl="1" indent="0">
              <a:buNone/>
            </a:pPr>
            <a:r>
              <a:rPr lang="en-GB" sz="1600" i="1" dirty="0"/>
              <a:t>“Learning Together was genuinely great because it helped the prisoners see that we valued them as individuals on the same path on the same level in that learning space” (HE10)</a:t>
            </a:r>
          </a:p>
          <a:p>
            <a:pPr marL="457200" lvl="1" indent="0">
              <a:buNone/>
            </a:pPr>
            <a:r>
              <a:rPr lang="en-GB" sz="1600" i="1" dirty="0"/>
              <a:t>Learning Together took my mind off the outside world; nice bit of escapism …. Back on the house block, it was the “same old, same old” and you realise that the way that staff treat you and that hasn’t caught up.” (HMP3)</a:t>
            </a:r>
          </a:p>
          <a:p>
            <a:pPr marL="457200" lvl="1" indent="0">
              <a:buNone/>
            </a:pPr>
            <a:r>
              <a:rPr lang="en-GB" sz="1600" i="1" dirty="0"/>
              <a:t>“I used to think “they’re all criminals, they’re all on a holiday camp”, but I’ve definitely changed my attitude full circle on this. It … made me realise what it actually means to lose your liberty. Everyone is like “holiday camp”, but imagine having to ask every time you wanted to go to the toilet, or to fill up your drink? Every time there was a setback, they were frustrated … they were just sat in their cell waiting to go to Learning Together; it’s all about their lack of agency.” (HE3)</a:t>
            </a:r>
          </a:p>
          <a:p>
            <a:pPr marL="457200" lvl="1" indent="0">
              <a:buNone/>
            </a:pPr>
            <a:r>
              <a:rPr lang="en-GB" sz="1600" i="1" dirty="0"/>
              <a:t>“I had no pre-judgements of the Uni students…. I was more uneasy about being in a room of new people and a fear of being judged and labelled as ‘just a guy in prison’. So yeah, it was more about what they were thinking about me and how that would make me feel.” (HMP7)</a:t>
            </a:r>
          </a:p>
          <a:p>
            <a:pPr marL="457200" lvl="1" indent="0">
              <a:buNone/>
            </a:pPr>
            <a:r>
              <a:rPr lang="en-GB" sz="1600" i="1" dirty="0"/>
              <a:t>“I think it was important for people in prison to realise that they can have conversations as a student, as a human, not as this label of an inmate. I think that they were equal in that room and could be who they wanted to be, say what they wanted to say without it going against them.” (HE2) </a:t>
            </a:r>
          </a:p>
          <a:p>
            <a:pPr marL="457200" lvl="1" indent="0">
              <a:buNone/>
            </a:pPr>
            <a:r>
              <a:rPr lang="en-GB" sz="1600" i="1" dirty="0"/>
              <a:t>“I was so surprised about … how there was much more that bound us together, rather than separated us” (HE4).</a:t>
            </a:r>
          </a:p>
        </p:txBody>
      </p:sp>
      <p:sp>
        <p:nvSpPr>
          <p:cNvPr id="3" name="Title 2">
            <a:extLst>
              <a:ext uri="{FF2B5EF4-FFF2-40B4-BE49-F238E27FC236}">
                <a16:creationId xmlns:a16="http://schemas.microsoft.com/office/drawing/2014/main" id="{89C7C084-90DA-4D22-9AFA-E48F5BB9749D}"/>
              </a:ext>
            </a:extLst>
          </p:cNvPr>
          <p:cNvSpPr>
            <a:spLocks noGrp="1"/>
          </p:cNvSpPr>
          <p:nvPr>
            <p:ph type="title"/>
          </p:nvPr>
        </p:nvSpPr>
        <p:spPr>
          <a:xfrm>
            <a:off x="442912" y="800101"/>
            <a:ext cx="11306175" cy="412044"/>
          </a:xfrm>
        </p:spPr>
        <p:txBody>
          <a:bodyPr>
            <a:normAutofit fontScale="90000"/>
          </a:bodyPr>
          <a:lstStyle/>
          <a:p>
            <a:r>
              <a:rPr lang="en-GB" sz="3600" dirty="0"/>
              <a:t>Findings: outcomes </a:t>
            </a:r>
          </a:p>
        </p:txBody>
      </p:sp>
      <p:sp>
        <p:nvSpPr>
          <p:cNvPr id="4" name="Text Placeholder 3">
            <a:extLst>
              <a:ext uri="{FF2B5EF4-FFF2-40B4-BE49-F238E27FC236}">
                <a16:creationId xmlns:a16="http://schemas.microsoft.com/office/drawing/2014/main" id="{81ECDBCC-6A5C-4528-8509-FAF695DC985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06456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3A04FD-1A18-E449-AAAD-5FC79BD61DFF}"/>
              </a:ext>
            </a:extLst>
          </p:cNvPr>
          <p:cNvSpPr>
            <a:spLocks noGrp="1"/>
          </p:cNvSpPr>
          <p:nvPr>
            <p:ph type="dt" sz="half" idx="10"/>
          </p:nvPr>
        </p:nvSpPr>
        <p:spPr/>
        <p:txBody>
          <a:bodyPr/>
          <a:lstStyle/>
          <a:p>
            <a:fld id="{197342E9-89D0-D246-B0E5-635614E13D75}" type="datetime1">
              <a:rPr lang="en-GB" smtClean="0"/>
              <a:pPr/>
              <a:t>04/03/2021</a:t>
            </a:fld>
            <a:endParaRPr lang="en-US" dirty="0"/>
          </a:p>
        </p:txBody>
      </p:sp>
      <p:sp>
        <p:nvSpPr>
          <p:cNvPr id="2" name="Title 1">
            <a:extLst>
              <a:ext uri="{FF2B5EF4-FFF2-40B4-BE49-F238E27FC236}">
                <a16:creationId xmlns:a16="http://schemas.microsoft.com/office/drawing/2014/main" id="{3DB3B728-BC2D-4C69-98E1-73616340F3BB}"/>
              </a:ext>
            </a:extLst>
          </p:cNvPr>
          <p:cNvSpPr>
            <a:spLocks noGrp="1"/>
          </p:cNvSpPr>
          <p:nvPr>
            <p:ph type="ctrTitle"/>
          </p:nvPr>
        </p:nvSpPr>
        <p:spPr>
          <a:xfrm>
            <a:off x="442912" y="1989139"/>
            <a:ext cx="11306175" cy="2300640"/>
          </a:xfrm>
        </p:spPr>
        <p:txBody>
          <a:bodyPr>
            <a:normAutofit/>
          </a:bodyPr>
          <a:lstStyle/>
          <a:p>
            <a:r>
              <a:rPr lang="en-US" sz="3200" i="1" dirty="0"/>
              <a:t>Learning Together:</a:t>
            </a:r>
            <a:br>
              <a:rPr lang="en-US" sz="3200" i="1" dirty="0"/>
            </a:br>
            <a:r>
              <a:rPr lang="en-US" sz="3200" i="1" dirty="0"/>
              <a:t>What role for partnerships and a dialogic pedagogy?</a:t>
            </a:r>
            <a:br>
              <a:rPr lang="en-US" sz="3200" i="1" dirty="0"/>
            </a:br>
            <a:endParaRPr lang="en-US" sz="3200" i="1" dirty="0"/>
          </a:p>
        </p:txBody>
      </p:sp>
      <p:sp>
        <p:nvSpPr>
          <p:cNvPr id="6" name="Subtitle 2">
            <a:extLst>
              <a:ext uri="{FF2B5EF4-FFF2-40B4-BE49-F238E27FC236}">
                <a16:creationId xmlns:a16="http://schemas.microsoft.com/office/drawing/2014/main" id="{029A2152-D0E6-488F-A156-32A4255C6E54}"/>
              </a:ext>
            </a:extLst>
          </p:cNvPr>
          <p:cNvSpPr>
            <a:spLocks noGrp="1"/>
          </p:cNvSpPr>
          <p:nvPr>
            <p:ph type="subTitle" idx="1"/>
          </p:nvPr>
        </p:nvSpPr>
        <p:spPr>
          <a:xfrm>
            <a:off x="442914" y="4865511"/>
            <a:ext cx="11306174" cy="1095022"/>
          </a:xfrm>
        </p:spPr>
        <p:txBody>
          <a:bodyPr>
            <a:normAutofit/>
          </a:bodyPr>
          <a:lstStyle/>
          <a:p>
            <a:r>
              <a:rPr lang="en-US" dirty="0">
                <a:solidFill>
                  <a:srgbClr val="FFFFFF"/>
                </a:solidFill>
              </a:rPr>
              <a:t>Anne O’Grady, Paul Hamilton, Kirsty Teague</a:t>
            </a:r>
          </a:p>
          <a:p>
            <a:endParaRPr lang="en-US" dirty="0">
              <a:solidFill>
                <a:srgbClr val="FFFFFF"/>
              </a:solidFill>
            </a:endParaRPr>
          </a:p>
        </p:txBody>
      </p:sp>
    </p:spTree>
    <p:extLst>
      <p:ext uri="{BB962C8B-B14F-4D97-AF65-F5344CB8AC3E}">
        <p14:creationId xmlns:p14="http://schemas.microsoft.com/office/powerpoint/2010/main" val="171647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8F1E66-1389-45A7-92EF-6059194CE898}"/>
              </a:ext>
            </a:extLst>
          </p:cNvPr>
          <p:cNvSpPr>
            <a:spLocks noGrp="1"/>
          </p:cNvSpPr>
          <p:nvPr>
            <p:ph sz="half" idx="1"/>
          </p:nvPr>
        </p:nvSpPr>
        <p:spPr>
          <a:xfrm>
            <a:off x="442912" y="1670756"/>
            <a:ext cx="11306174" cy="4026782"/>
          </a:xfrm>
        </p:spPr>
        <p:txBody>
          <a:bodyPr>
            <a:normAutofit lnSpcReduction="10000"/>
          </a:bodyPr>
          <a:lstStyle/>
          <a:p>
            <a:pPr marL="0" indent="0">
              <a:buNone/>
            </a:pPr>
            <a:r>
              <a:rPr lang="en-GB" sz="1600" b="1" dirty="0"/>
              <a:t>Cultural rippling</a:t>
            </a:r>
          </a:p>
          <a:p>
            <a:pPr marL="457200" lvl="1" indent="0">
              <a:buNone/>
            </a:pPr>
            <a:r>
              <a:rPr lang="en-GB" sz="1800" i="1" dirty="0"/>
              <a:t>“I think it was important for people in prison to realise that they can have conversations as a student, as a human, not as this label of an inmate. I think that they were equal in that room and could be who they wanted to be, say what they wanted to say without it going against them. (HE2) </a:t>
            </a:r>
          </a:p>
          <a:p>
            <a:pPr marL="457200" lvl="1" indent="0">
              <a:buNone/>
            </a:pPr>
            <a:r>
              <a:rPr lang="en-GB" sz="1800" i="1" dirty="0"/>
              <a:t>“I was so surprised about … how there was much more that bound us together, rather than separated us” (HE4)</a:t>
            </a:r>
          </a:p>
          <a:p>
            <a:pPr marL="457200" lvl="1" indent="0">
              <a:buNone/>
            </a:pPr>
            <a:r>
              <a:rPr lang="en-GB" sz="1800" i="1" dirty="0"/>
              <a:t>“At first, [my mum] was a bit worried, but coming on the celebration event and listening to me has changed the way that she thinks.… When she walked in the room [celebration], she didn’t realise who was who and I think that she was really interested when she spoke with some of the students we worked with. She was “I’m so glad I came and it has really made me think differently about the prison system.” (HE2) </a:t>
            </a:r>
          </a:p>
          <a:p>
            <a:pPr marL="457200" lvl="1" indent="0">
              <a:buNone/>
            </a:pPr>
            <a:r>
              <a:rPr lang="en-GB" sz="1800" i="1" dirty="0"/>
              <a:t>“It’s changed me because I feel very much that I want to be more of an advocate, more of a voice for what goes on in prison…I feel passionate about trying to influence a small change wherever I can.” (HE10) </a:t>
            </a:r>
          </a:p>
          <a:p>
            <a:pPr marL="457200" lvl="1" indent="0">
              <a:buNone/>
            </a:pPr>
            <a:r>
              <a:rPr lang="en-GB" sz="1800" i="1" dirty="0"/>
              <a:t>“Loads of people asking about it [LT] at work and on the wings. Shared readings with other prisoners. Appetite for other people to be involved” (HMP1)</a:t>
            </a:r>
          </a:p>
          <a:p>
            <a:endParaRPr lang="en-GB" dirty="0"/>
          </a:p>
        </p:txBody>
      </p:sp>
      <p:sp>
        <p:nvSpPr>
          <p:cNvPr id="3" name="Title 2">
            <a:extLst>
              <a:ext uri="{FF2B5EF4-FFF2-40B4-BE49-F238E27FC236}">
                <a16:creationId xmlns:a16="http://schemas.microsoft.com/office/drawing/2014/main" id="{8DEC5224-3C08-48E9-96FD-C9DF6C0A71FA}"/>
              </a:ext>
            </a:extLst>
          </p:cNvPr>
          <p:cNvSpPr>
            <a:spLocks noGrp="1"/>
          </p:cNvSpPr>
          <p:nvPr>
            <p:ph type="title"/>
          </p:nvPr>
        </p:nvSpPr>
        <p:spPr>
          <a:xfrm>
            <a:off x="442912" y="654757"/>
            <a:ext cx="11306175" cy="824088"/>
          </a:xfrm>
        </p:spPr>
        <p:txBody>
          <a:bodyPr>
            <a:normAutofit/>
          </a:bodyPr>
          <a:lstStyle/>
          <a:p>
            <a:r>
              <a:rPr lang="en-GB" sz="3600" dirty="0"/>
              <a:t>Findings: outcomes </a:t>
            </a:r>
          </a:p>
        </p:txBody>
      </p:sp>
      <p:sp>
        <p:nvSpPr>
          <p:cNvPr id="4" name="Text Placeholder 3">
            <a:extLst>
              <a:ext uri="{FF2B5EF4-FFF2-40B4-BE49-F238E27FC236}">
                <a16:creationId xmlns:a16="http://schemas.microsoft.com/office/drawing/2014/main" id="{0A6D7846-CEEF-48BA-94BA-FF298978ED2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03706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85E5D8-B420-440F-A3C2-CE57FB3C4E3C}"/>
              </a:ext>
            </a:extLst>
          </p:cNvPr>
          <p:cNvSpPr>
            <a:spLocks noGrp="1"/>
          </p:cNvSpPr>
          <p:nvPr>
            <p:ph sz="half" idx="1"/>
          </p:nvPr>
        </p:nvSpPr>
        <p:spPr/>
        <p:txBody>
          <a:bodyPr/>
          <a:lstStyle/>
          <a:p>
            <a:r>
              <a:rPr lang="en-GB" dirty="0"/>
              <a:t>Ultimately, as one HE learner powerfully commented, </a:t>
            </a:r>
          </a:p>
          <a:p>
            <a:endParaRPr lang="en-GB" dirty="0"/>
          </a:p>
          <a:p>
            <a:pPr marL="457200" lvl="1" indent="0">
              <a:buNone/>
            </a:pPr>
            <a:r>
              <a:rPr lang="en-GB" i="1" dirty="0"/>
              <a:t>“it is our generation who have the opportunity to change the way that prisons are run and how we view education in prison” (HE7).</a:t>
            </a:r>
          </a:p>
        </p:txBody>
      </p:sp>
      <p:sp>
        <p:nvSpPr>
          <p:cNvPr id="3" name="Title 2">
            <a:extLst>
              <a:ext uri="{FF2B5EF4-FFF2-40B4-BE49-F238E27FC236}">
                <a16:creationId xmlns:a16="http://schemas.microsoft.com/office/drawing/2014/main" id="{5517436D-FE3A-4F35-930D-0413FD46BB38}"/>
              </a:ext>
            </a:extLst>
          </p:cNvPr>
          <p:cNvSpPr>
            <a:spLocks noGrp="1"/>
          </p:cNvSpPr>
          <p:nvPr>
            <p:ph type="title"/>
          </p:nvPr>
        </p:nvSpPr>
        <p:spPr/>
        <p:txBody>
          <a:bodyPr>
            <a:normAutofit/>
          </a:bodyPr>
          <a:lstStyle/>
          <a:p>
            <a:r>
              <a:rPr lang="en-GB" sz="3600" dirty="0"/>
              <a:t>Concluding thought</a:t>
            </a:r>
          </a:p>
        </p:txBody>
      </p:sp>
      <p:sp>
        <p:nvSpPr>
          <p:cNvPr id="4" name="Text Placeholder 3">
            <a:extLst>
              <a:ext uri="{FF2B5EF4-FFF2-40B4-BE49-F238E27FC236}">
                <a16:creationId xmlns:a16="http://schemas.microsoft.com/office/drawing/2014/main" id="{890E96F7-1999-4876-9A64-F8DB87CAF67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6833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58718-3F37-459F-B70D-CDC41445AE69}"/>
              </a:ext>
            </a:extLst>
          </p:cNvPr>
          <p:cNvSpPr>
            <a:spLocks noGrp="1"/>
          </p:cNvSpPr>
          <p:nvPr>
            <p:ph sz="half" idx="1"/>
          </p:nvPr>
        </p:nvSpPr>
        <p:spPr/>
        <p:txBody>
          <a:bodyPr>
            <a:normAutofit fontScale="62500" lnSpcReduction="20000"/>
          </a:bodyPr>
          <a:lstStyle/>
          <a:p>
            <a:pPr marL="0" indent="0">
              <a:buNone/>
              <a:defRPr/>
            </a:pPr>
            <a:r>
              <a:rPr lang="en-AU" sz="3200" b="1" i="1" dirty="0"/>
              <a:t>Prison-based higher education distance learning for long term prisoners</a:t>
            </a:r>
            <a:endParaRPr lang="en-GB" sz="3200" b="1" i="1" dirty="0"/>
          </a:p>
          <a:p>
            <a:pPr>
              <a:defRPr/>
            </a:pPr>
            <a:r>
              <a:rPr lang="en-GB" sz="3200" dirty="0"/>
              <a:t>Currently limited opportunities /access to higher education; prisoners need to meet specific criteria.</a:t>
            </a:r>
          </a:p>
          <a:p>
            <a:pPr>
              <a:defRPr/>
            </a:pPr>
            <a:r>
              <a:rPr lang="en-GB" sz="3200" dirty="0"/>
              <a:t>Builds on our work with</a:t>
            </a:r>
            <a:r>
              <a:rPr lang="en-GB" sz="3200" i="1" dirty="0"/>
              <a:t> Learning Together </a:t>
            </a:r>
            <a:r>
              <a:rPr lang="en-GB" sz="3200" dirty="0"/>
              <a:t>programmes.</a:t>
            </a:r>
          </a:p>
          <a:p>
            <a:pPr>
              <a:defRPr/>
            </a:pPr>
            <a:r>
              <a:rPr lang="en-GB" sz="3200" dirty="0"/>
              <a:t>During </a:t>
            </a:r>
            <a:r>
              <a:rPr lang="en-AU" sz="3200" dirty="0"/>
              <a:t>the COVID-19 pandemic, prison education has struggled to maintain any significantly meaningful education offer; largely because of the limited availability of IT throughout the prison estate. </a:t>
            </a:r>
            <a:endParaRPr lang="en-GB" sz="3200" dirty="0"/>
          </a:p>
          <a:p>
            <a:pPr>
              <a:defRPr/>
            </a:pPr>
            <a:r>
              <a:rPr lang="en-AU" sz="3200" dirty="0"/>
              <a:t>The project will develop a distance learning module, drawing on a range of in-cell technology; and test its feasibility in a custodial setting, piloting with long serving prisoners (10 years plus).</a:t>
            </a:r>
          </a:p>
          <a:p>
            <a:pPr>
              <a:defRPr/>
            </a:pPr>
            <a:r>
              <a:rPr lang="en-AU" sz="3200" dirty="0"/>
              <a:t>The findings will provide important learning for higher education institutions aiming to provide an undergraduate distance learning portfolio offer for the prison estate.</a:t>
            </a:r>
            <a:endParaRPr lang="en-GB" sz="3200" dirty="0"/>
          </a:p>
          <a:p>
            <a:endParaRPr lang="en-GB" dirty="0"/>
          </a:p>
        </p:txBody>
      </p:sp>
      <p:sp>
        <p:nvSpPr>
          <p:cNvPr id="3" name="Title 2">
            <a:extLst>
              <a:ext uri="{FF2B5EF4-FFF2-40B4-BE49-F238E27FC236}">
                <a16:creationId xmlns:a16="http://schemas.microsoft.com/office/drawing/2014/main" id="{12311EE4-183F-413D-AE25-38A032B5D4EB}"/>
              </a:ext>
            </a:extLst>
          </p:cNvPr>
          <p:cNvSpPr>
            <a:spLocks noGrp="1"/>
          </p:cNvSpPr>
          <p:nvPr>
            <p:ph type="title"/>
          </p:nvPr>
        </p:nvSpPr>
        <p:spPr/>
        <p:txBody>
          <a:bodyPr>
            <a:noAutofit/>
          </a:bodyPr>
          <a:lstStyle/>
          <a:p>
            <a:r>
              <a:rPr lang="en-GB" altLang="en-US" sz="3200" dirty="0"/>
              <a:t>Next Project: </a:t>
            </a:r>
            <a:br>
              <a:rPr lang="en-GB" altLang="en-US" sz="3200" dirty="0"/>
            </a:br>
            <a:r>
              <a:rPr lang="en-GB" altLang="en-US" sz="3200" dirty="0"/>
              <a:t>Higher Education Distance Learning in Prisons</a:t>
            </a:r>
            <a:endParaRPr lang="en-GB" sz="3200" dirty="0"/>
          </a:p>
        </p:txBody>
      </p:sp>
      <p:sp>
        <p:nvSpPr>
          <p:cNvPr id="4" name="Text Placeholder 3">
            <a:extLst>
              <a:ext uri="{FF2B5EF4-FFF2-40B4-BE49-F238E27FC236}">
                <a16:creationId xmlns:a16="http://schemas.microsoft.com/office/drawing/2014/main" id="{43421DE5-21D2-4DBF-9B88-6A85376E1A7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70650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4874AB-431E-4910-9751-047FBFCE996E}"/>
              </a:ext>
            </a:extLst>
          </p:cNvPr>
          <p:cNvSpPr>
            <a:spLocks noGrp="1"/>
          </p:cNvSpPr>
          <p:nvPr>
            <p:ph sz="half" idx="1"/>
          </p:nvPr>
        </p:nvSpPr>
        <p:spPr/>
        <p:txBody>
          <a:bodyPr>
            <a:normAutofit fontScale="47500" lnSpcReduction="20000"/>
          </a:bodyPr>
          <a:lstStyle/>
          <a:p>
            <a:pPr marL="0" indent="0">
              <a:buFontTx/>
              <a:buNone/>
            </a:pPr>
            <a:r>
              <a:rPr lang="en-GB" altLang="en-US" sz="2800" dirty="0"/>
              <a:t>Coates, S (2016) </a:t>
            </a:r>
            <a:r>
              <a:rPr lang="en-GB" altLang="en-US" sz="2800" i="1" dirty="0"/>
              <a:t>Unlocking Potential: a review of education in prison, </a:t>
            </a:r>
            <a:r>
              <a:rPr lang="en-GB" altLang="en-US" sz="2800" dirty="0"/>
              <a:t>London: Ministry of Justice </a:t>
            </a:r>
            <a:r>
              <a:rPr lang="en-GB" altLang="en-US" sz="2800" u="sng" dirty="0">
                <a:hlinkClick r:id="rId2"/>
              </a:rPr>
              <a:t>Unlocking potential A review of education in prison (publishing.service.gov.uk)</a:t>
            </a:r>
            <a:endParaRPr lang="en-GB" altLang="en-US" sz="2800" dirty="0"/>
          </a:p>
          <a:p>
            <a:pPr marL="0" indent="0">
              <a:buFontTx/>
              <a:buNone/>
            </a:pPr>
            <a:r>
              <a:rPr lang="en-GB" altLang="en-US" sz="2800" dirty="0"/>
              <a:t>Freire, P. (1996), Pedagogy of the oppressed. Rev. Ed, Harmondsworth: Penguin.</a:t>
            </a:r>
          </a:p>
          <a:p>
            <a:pPr marL="0" indent="0">
              <a:buNone/>
            </a:pPr>
            <a:r>
              <a:rPr lang="en-GB" sz="2800" dirty="0"/>
              <a:t>Ministry of Justice (2018) </a:t>
            </a:r>
            <a:r>
              <a:rPr lang="en-GB" sz="2800" i="1" dirty="0"/>
              <a:t>Education and Employment Strategy, </a:t>
            </a:r>
            <a:r>
              <a:rPr lang="en-GB" sz="2800" dirty="0"/>
              <a:t>London: The Stationery Office.</a:t>
            </a:r>
          </a:p>
          <a:p>
            <a:pPr marL="0" indent="0">
              <a:buNone/>
            </a:pPr>
            <a:r>
              <a:rPr lang="en-GB" altLang="en-US" sz="2800" dirty="0"/>
              <a:t>O’Grady, A (2021) </a:t>
            </a:r>
            <a:r>
              <a:rPr lang="en-GB" altLang="en-US" sz="2800" i="1" dirty="0"/>
              <a:t>Submission of Evidence to the Education Committee Inquiry:  Education: Are prisoners being left behind? </a:t>
            </a:r>
            <a:r>
              <a:rPr lang="en-GB" altLang="en-US" sz="2800" u="sng" dirty="0">
                <a:hlinkClick r:id="rId3"/>
              </a:rPr>
              <a:t>Education: Are prisoners being left behind? - Committees - UK Parliament</a:t>
            </a:r>
            <a:endParaRPr lang="en-GB" sz="2800" dirty="0"/>
          </a:p>
          <a:p>
            <a:pPr marL="0" indent="0">
              <a:buNone/>
            </a:pPr>
            <a:r>
              <a:rPr lang="en-US" altLang="en-US" sz="2800" dirty="0"/>
              <a:t>O’Grady, A. and Hamilton, P., (2019) ‘There’s more that binds us together than separates us’: exploring the role of Prison-University partnerships in promoting democratic dialogue, transformative learning opportunities and social citizenship, In:  </a:t>
            </a:r>
            <a:r>
              <a:rPr lang="en-US" altLang="en-US" sz="2800" i="1" dirty="0"/>
              <a:t>Journal of Prison Education and Reentr</a:t>
            </a:r>
            <a:r>
              <a:rPr lang="en-US" altLang="en-US" sz="2800" dirty="0"/>
              <a:t>y: </a:t>
            </a:r>
            <a:r>
              <a:rPr lang="en-US" altLang="en-US" sz="2800" u="sng" dirty="0">
                <a:hlinkClick r:id="rId4"/>
              </a:rPr>
              <a:t>https://scholarscompass.vcu.edu/jper/</a:t>
            </a:r>
            <a:endParaRPr lang="en-GB" altLang="en-US" sz="2800" dirty="0"/>
          </a:p>
          <a:p>
            <a:pPr marL="0" indent="0">
              <a:buNone/>
            </a:pPr>
            <a:r>
              <a:rPr lang="en-US" altLang="en-US" sz="2800" dirty="0"/>
              <a:t>O’Grady, A and Hamilton, P (2017) Re-Imagining The Prison Education Paradigm:</a:t>
            </a:r>
            <a:r>
              <a:rPr lang="en-US" altLang="en-US" sz="2800" i="1" dirty="0"/>
              <a:t> identity transitions, social learning and ‘de-othering’ in a climate of penal exactitude.</a:t>
            </a:r>
            <a:r>
              <a:rPr lang="en-US" altLang="en-US" sz="2800" dirty="0"/>
              <a:t> In: Crane, P., 2017. </a:t>
            </a:r>
            <a:r>
              <a:rPr lang="en-US" altLang="en-US" sz="2800" i="1" dirty="0"/>
              <a:t> Life Beyond Crime</a:t>
            </a:r>
            <a:r>
              <a:rPr lang="en-US" altLang="en-US" sz="2800" dirty="0"/>
              <a:t>. London: </a:t>
            </a:r>
            <a:r>
              <a:rPr lang="en-US" altLang="en-US" sz="2800" dirty="0" err="1"/>
              <a:t>Lemos</a:t>
            </a:r>
            <a:r>
              <a:rPr lang="en-US" altLang="en-US" sz="2800" dirty="0"/>
              <a:t> &amp; Crane. </a:t>
            </a:r>
          </a:p>
          <a:p>
            <a:pPr marL="0" indent="0">
              <a:buFontTx/>
              <a:buNone/>
              <a:defRPr/>
            </a:pPr>
            <a:r>
              <a:rPr lang="en-GB" sz="2800" dirty="0"/>
              <a:t>Prison Reform Trust (2021) Bromley Briefings Prison </a:t>
            </a:r>
            <a:r>
              <a:rPr lang="en-GB" sz="2800" dirty="0" err="1"/>
              <a:t>Factfile</a:t>
            </a:r>
            <a:r>
              <a:rPr lang="en-GB" sz="2800" dirty="0"/>
              <a:t>; London: Prison Reform Trust,</a:t>
            </a:r>
            <a:r>
              <a:rPr lang="en-GB" sz="2800" u="sng" dirty="0">
                <a:hlinkClick r:id="rId5"/>
              </a:rPr>
              <a:t> Winter 2021 </a:t>
            </a:r>
            <a:r>
              <a:rPr lang="en-GB" sz="2800" u="sng" dirty="0" err="1">
                <a:hlinkClick r:id="rId5"/>
              </a:rPr>
              <a:t>Factfile</a:t>
            </a:r>
            <a:r>
              <a:rPr lang="en-GB" sz="2800" u="sng" dirty="0">
                <a:hlinkClick r:id="rId5"/>
              </a:rPr>
              <a:t> final.pdf (prisonreformtrust.org.uk)</a:t>
            </a:r>
            <a:endParaRPr lang="en-GB" sz="2800" dirty="0"/>
          </a:p>
          <a:p>
            <a:pPr marL="0" indent="0">
              <a:buFontTx/>
              <a:buNone/>
              <a:defRPr/>
            </a:pPr>
            <a:r>
              <a:rPr lang="en-GB" sz="2800" dirty="0"/>
              <a:t>The Centre for Social Justice (2021) </a:t>
            </a:r>
            <a:r>
              <a:rPr lang="en-GB" sz="2800" i="1" dirty="0"/>
              <a:t>Digital Technology in Prisons, unlocking relationships, learning and skills in UK prisons, </a:t>
            </a:r>
            <a:r>
              <a:rPr lang="en-GB" sz="2800" dirty="0"/>
              <a:t>London:  The Centre for Social Justice </a:t>
            </a:r>
            <a:r>
              <a:rPr lang="en-GB" sz="2800" u="sng" dirty="0">
                <a:hlinkClick r:id="rId6"/>
              </a:rPr>
              <a:t>CSJJ8671-Digital-In-Prisons-INTS-210114-WEB.pdf</a:t>
            </a:r>
            <a:endParaRPr lang="en-GB" sz="2800" dirty="0"/>
          </a:p>
          <a:p>
            <a:pPr marL="0" indent="0">
              <a:buFontTx/>
              <a:buNone/>
              <a:defRPr/>
            </a:pPr>
            <a:r>
              <a:rPr lang="en-GB" sz="2800" dirty="0"/>
              <a:t>Saunders, A (2020) </a:t>
            </a:r>
            <a:r>
              <a:rPr lang="en-GB" sz="2800" i="1" dirty="0"/>
              <a:t>Leadership in Prison Education: Meeting the challenges of the new system, London: </a:t>
            </a:r>
            <a:r>
              <a:rPr lang="en-GB" sz="2800" dirty="0"/>
              <a:t>Prisoner Learning Alliance, </a:t>
            </a:r>
            <a:r>
              <a:rPr lang="en-GB" sz="2800" u="sng" dirty="0">
                <a:hlinkClick r:id="rId7"/>
              </a:rPr>
              <a:t>https://prisonerlearningalliance.org.uk/wp-content/uploads/2020/02/PLA-FETL-Leadership-in-Prison-Education-report.pdf</a:t>
            </a:r>
            <a:r>
              <a:rPr lang="en-GB" sz="2800" dirty="0"/>
              <a:t>  </a:t>
            </a:r>
          </a:p>
          <a:p>
            <a:pPr marL="0" indent="0">
              <a:buNone/>
            </a:pPr>
            <a:endParaRPr lang="en-GB" altLang="en-US" sz="2800" dirty="0"/>
          </a:p>
          <a:p>
            <a:pPr marL="0" indent="0">
              <a:buNone/>
            </a:pPr>
            <a:endParaRPr lang="en-GB" sz="2800" dirty="0"/>
          </a:p>
          <a:p>
            <a:pPr marL="0" indent="0">
              <a:buFontTx/>
              <a:buNone/>
            </a:pPr>
            <a:endParaRPr lang="en-GB" altLang="en-US" sz="2800" dirty="0"/>
          </a:p>
          <a:p>
            <a:endParaRPr lang="en-GB" dirty="0"/>
          </a:p>
        </p:txBody>
      </p:sp>
      <p:sp>
        <p:nvSpPr>
          <p:cNvPr id="3" name="Title 2">
            <a:extLst>
              <a:ext uri="{FF2B5EF4-FFF2-40B4-BE49-F238E27FC236}">
                <a16:creationId xmlns:a16="http://schemas.microsoft.com/office/drawing/2014/main" id="{2B09C420-03D0-4CEF-817B-21EAD833E8D1}"/>
              </a:ext>
            </a:extLst>
          </p:cNvPr>
          <p:cNvSpPr>
            <a:spLocks noGrp="1"/>
          </p:cNvSpPr>
          <p:nvPr>
            <p:ph type="title"/>
          </p:nvPr>
        </p:nvSpPr>
        <p:spPr/>
        <p:txBody>
          <a:bodyPr>
            <a:normAutofit/>
          </a:bodyPr>
          <a:lstStyle/>
          <a:p>
            <a:r>
              <a:rPr lang="en-GB" sz="3600" dirty="0"/>
              <a:t>References </a:t>
            </a:r>
          </a:p>
        </p:txBody>
      </p:sp>
      <p:sp>
        <p:nvSpPr>
          <p:cNvPr id="4" name="Text Placeholder 3">
            <a:extLst>
              <a:ext uri="{FF2B5EF4-FFF2-40B4-BE49-F238E27FC236}">
                <a16:creationId xmlns:a16="http://schemas.microsoft.com/office/drawing/2014/main" id="{6A49874A-1A6A-4B8D-9090-5A32437FD74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2150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442913" y="1802083"/>
            <a:ext cx="11306174" cy="3895455"/>
          </a:xfrm>
        </p:spPr>
        <p:txBody>
          <a:bodyPr>
            <a:normAutofit lnSpcReduction="10000"/>
          </a:bodyPr>
          <a:lstStyle/>
          <a:p>
            <a:pPr marL="0" indent="0">
              <a:buNone/>
            </a:pPr>
            <a:r>
              <a:rPr lang="en-GB" i="1" dirty="0"/>
              <a:t>Learning Together </a:t>
            </a:r>
          </a:p>
          <a:p>
            <a:pPr lvl="3"/>
            <a:r>
              <a:rPr lang="en-GB" sz="2400" i="1" dirty="0"/>
              <a:t>the policy</a:t>
            </a:r>
          </a:p>
          <a:p>
            <a:pPr lvl="3"/>
            <a:r>
              <a:rPr lang="en-GB" sz="2400" i="1" dirty="0"/>
              <a:t>the programme</a:t>
            </a:r>
          </a:p>
          <a:p>
            <a:pPr lvl="3"/>
            <a:r>
              <a:rPr lang="en-GB" sz="2400" i="1" dirty="0"/>
              <a:t>the partnerships</a:t>
            </a:r>
          </a:p>
          <a:p>
            <a:pPr lvl="3"/>
            <a:r>
              <a:rPr lang="en-GB" sz="2400" i="1" dirty="0"/>
              <a:t>the practice (pedagogy)</a:t>
            </a:r>
          </a:p>
          <a:p>
            <a:pPr lvl="3"/>
            <a:r>
              <a:rPr lang="en-GB" sz="2400" i="1" dirty="0"/>
              <a:t>the positives</a:t>
            </a:r>
          </a:p>
          <a:p>
            <a:pPr lvl="3"/>
            <a:r>
              <a:rPr lang="en-GB" sz="2400" i="1" dirty="0"/>
              <a:t>the problems</a:t>
            </a:r>
          </a:p>
          <a:p>
            <a:pPr marL="0" indent="0">
              <a:buNone/>
            </a:pPr>
            <a:r>
              <a:rPr lang="en-GB" i="1" dirty="0"/>
              <a:t>Conclusions and next steps</a:t>
            </a:r>
          </a:p>
          <a:p>
            <a:pPr marL="0" indent="0">
              <a:buNone/>
            </a:pPr>
            <a:r>
              <a:rPr lang="en-GB" i="1" dirty="0"/>
              <a:t>			</a:t>
            </a: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normAutofit/>
          </a:bodyPr>
          <a:lstStyle/>
          <a:p>
            <a:r>
              <a:rPr lang="en-US" sz="3200" dirty="0"/>
              <a:t>Overview</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dirty="0" err="1"/>
              <a:t>www.ntu.ac.uk</a:t>
            </a:r>
            <a:endParaRPr lang="en-US" dirty="0"/>
          </a:p>
        </p:txBody>
      </p:sp>
    </p:spTree>
    <p:extLst>
      <p:ext uri="{BB962C8B-B14F-4D97-AF65-F5344CB8AC3E}">
        <p14:creationId xmlns:p14="http://schemas.microsoft.com/office/powerpoint/2010/main" val="271972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C67DB-C0EC-4F06-92EC-B5D45D7CEC96}"/>
              </a:ext>
            </a:extLst>
          </p:cNvPr>
          <p:cNvSpPr>
            <a:spLocks noGrp="1"/>
          </p:cNvSpPr>
          <p:nvPr>
            <p:ph sz="half" idx="1"/>
          </p:nvPr>
        </p:nvSpPr>
        <p:spPr>
          <a:xfrm>
            <a:off x="363890" y="1422400"/>
            <a:ext cx="11385197" cy="4275138"/>
          </a:xfrm>
        </p:spPr>
        <p:txBody>
          <a:bodyPr>
            <a:normAutofit/>
          </a:bodyPr>
          <a:lstStyle/>
          <a:p>
            <a:pPr lvl="1"/>
            <a:r>
              <a:rPr lang="en-GB" altLang="en-US" sz="2000" dirty="0"/>
              <a:t>Unlocking Potential - A review of education in prison (Coates, 2016) </a:t>
            </a:r>
          </a:p>
          <a:p>
            <a:pPr lvl="1"/>
            <a:r>
              <a:rPr lang="en-GB" altLang="en-US" sz="2000" dirty="0"/>
              <a:t>Education and Employment strategy (</a:t>
            </a:r>
            <a:r>
              <a:rPr lang="en-GB" altLang="en-US" sz="2000" dirty="0" err="1"/>
              <a:t>MoJ</a:t>
            </a:r>
            <a:r>
              <a:rPr lang="en-GB" altLang="en-US" sz="2000" dirty="0"/>
              <a:t>, 2018)</a:t>
            </a:r>
          </a:p>
          <a:p>
            <a:pPr lvl="1"/>
            <a:r>
              <a:rPr lang="en-GB" altLang="en-US" sz="2000" dirty="0"/>
              <a:t>Annual Report of Her Majesty’s Chief Inspector of Education, Children’s Services and Skills 2019/20:</a:t>
            </a:r>
          </a:p>
          <a:p>
            <a:pPr lvl="2"/>
            <a:r>
              <a:rPr lang="en-GB" altLang="en-US" dirty="0"/>
              <a:t>2019/20 inspections reveal a declining picture of quality in relation to prison education.</a:t>
            </a:r>
          </a:p>
          <a:p>
            <a:pPr lvl="1"/>
            <a:r>
              <a:rPr lang="en-GB" altLang="en-US" sz="2000" dirty="0"/>
              <a:t>Leadership in Prison Education (Saunders, 2020)</a:t>
            </a:r>
          </a:p>
          <a:p>
            <a:pPr lvl="1"/>
            <a:r>
              <a:rPr lang="en-GB" sz="2000" dirty="0"/>
              <a:t>Education Committee:  Education: Are Prisoners being left behind (2021)</a:t>
            </a:r>
          </a:p>
          <a:p>
            <a:pPr lvl="1"/>
            <a:endParaRPr lang="en-GB" altLang="en-US" sz="2000" dirty="0"/>
          </a:p>
          <a:p>
            <a:pPr lvl="1"/>
            <a:r>
              <a:rPr lang="en-GB" altLang="en-US" sz="2000" dirty="0"/>
              <a:t>Numbers of prisoners engaging with prison education are declining (78,000 in academic year 2017-18 – a 12% drop on the previous academic year)</a:t>
            </a:r>
            <a:r>
              <a:rPr lang="en-GB" sz="2000" dirty="0"/>
              <a:t> (Prison Reform Trust, 2021)</a:t>
            </a:r>
            <a:endParaRPr lang="en-GB" altLang="en-US" sz="2000" dirty="0"/>
          </a:p>
          <a:p>
            <a:pPr lvl="1"/>
            <a:r>
              <a:rPr lang="en-GB" altLang="en-US" sz="2000" dirty="0"/>
              <a:t>Approximately 2,000 prisoners in higher education.  Prisoner participation in higher education has been estimated to cut reoffending rates by 20-40%</a:t>
            </a:r>
            <a:r>
              <a:rPr lang="en-GB" sz="2000" dirty="0"/>
              <a:t>(Prison Reform Trust, 2021)</a:t>
            </a:r>
          </a:p>
          <a:p>
            <a:pPr lvl="1"/>
            <a:endParaRPr lang="en-GB" altLang="en-US" sz="2100" dirty="0"/>
          </a:p>
          <a:p>
            <a:pPr lvl="1"/>
            <a:endParaRPr lang="en-GB" dirty="0"/>
          </a:p>
        </p:txBody>
      </p:sp>
      <p:sp>
        <p:nvSpPr>
          <p:cNvPr id="3" name="Title 2">
            <a:extLst>
              <a:ext uri="{FF2B5EF4-FFF2-40B4-BE49-F238E27FC236}">
                <a16:creationId xmlns:a16="http://schemas.microsoft.com/office/drawing/2014/main" id="{D4916481-EC17-4E96-ADFE-761156D9E210}"/>
              </a:ext>
            </a:extLst>
          </p:cNvPr>
          <p:cNvSpPr>
            <a:spLocks noGrp="1"/>
          </p:cNvSpPr>
          <p:nvPr>
            <p:ph type="title"/>
          </p:nvPr>
        </p:nvSpPr>
        <p:spPr>
          <a:xfrm>
            <a:off x="363890" y="522458"/>
            <a:ext cx="11306175" cy="1001983"/>
          </a:xfrm>
        </p:spPr>
        <p:txBody>
          <a:bodyPr>
            <a:normAutofit/>
          </a:bodyPr>
          <a:lstStyle/>
          <a:p>
            <a:r>
              <a:rPr lang="en-GB" sz="3200" dirty="0"/>
              <a:t>The Policy: Current Education Picture in England </a:t>
            </a:r>
          </a:p>
        </p:txBody>
      </p:sp>
      <p:sp>
        <p:nvSpPr>
          <p:cNvPr id="4" name="Text Placeholder 3">
            <a:extLst>
              <a:ext uri="{FF2B5EF4-FFF2-40B4-BE49-F238E27FC236}">
                <a16:creationId xmlns:a16="http://schemas.microsoft.com/office/drawing/2014/main" id="{CD26E3E4-92ED-40E0-9D24-881183CD860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29263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41BBF9FC-8BDC-4AD4-B704-2AD0329BB7C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817FF0A-40CF-4688-BADE-F380BB77E413}" type="slidenum">
              <a:rPr lang="en-GB" altLang="en-US" sz="1200"/>
              <a:pPr/>
              <a:t>5</a:t>
            </a:fld>
            <a:endParaRPr lang="en-GB" altLang="en-US" sz="1200"/>
          </a:p>
        </p:txBody>
      </p:sp>
      <p:pic>
        <p:nvPicPr>
          <p:cNvPr id="31747" name="Picture 2">
            <a:extLst>
              <a:ext uri="{FF2B5EF4-FFF2-40B4-BE49-F238E27FC236}">
                <a16:creationId xmlns:a16="http://schemas.microsoft.com/office/drawing/2014/main" id="{CB674E02-C385-459B-B628-0F24FB688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266" y="476250"/>
            <a:ext cx="7224183" cy="563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7A49BD-0859-4E66-BC70-3DEAD70E921B}"/>
              </a:ext>
            </a:extLst>
          </p:cNvPr>
          <p:cNvSpPr>
            <a:spLocks noGrp="1"/>
          </p:cNvSpPr>
          <p:nvPr>
            <p:ph sz="half" idx="1"/>
          </p:nvPr>
        </p:nvSpPr>
        <p:spPr>
          <a:xfrm>
            <a:off x="442913" y="1802083"/>
            <a:ext cx="10744376" cy="3895455"/>
          </a:xfrm>
        </p:spPr>
        <p:txBody>
          <a:bodyPr>
            <a:normAutofit/>
          </a:bodyPr>
          <a:lstStyle/>
          <a:p>
            <a:pPr>
              <a:defRPr/>
            </a:pPr>
            <a:r>
              <a:rPr lang="en-US" sz="2400" dirty="0"/>
              <a:t>In a nutshell:</a:t>
            </a:r>
          </a:p>
          <a:p>
            <a:pPr marL="0" indent="0">
              <a:buFontTx/>
              <a:buNone/>
              <a:defRPr/>
            </a:pPr>
            <a:r>
              <a:rPr lang="en-US" sz="2400" dirty="0"/>
              <a:t>	‘</a:t>
            </a:r>
            <a:r>
              <a:rPr lang="en-US" sz="2400" i="1" dirty="0"/>
              <a:t>Bringing students in Prison and University together’</a:t>
            </a:r>
          </a:p>
          <a:p>
            <a:pPr marL="0" indent="0">
              <a:buFontTx/>
              <a:buNone/>
              <a:defRPr/>
            </a:pPr>
            <a:endParaRPr lang="en-US" sz="2400" dirty="0"/>
          </a:p>
          <a:p>
            <a:pPr algn="just">
              <a:defRPr/>
            </a:pPr>
            <a:r>
              <a:rPr lang="en-GB" sz="2400" dirty="0"/>
              <a:t>An educational initiative that brings together students in prison and university to study together.</a:t>
            </a:r>
          </a:p>
          <a:p>
            <a:pPr algn="just">
              <a:defRPr/>
            </a:pPr>
            <a:r>
              <a:rPr lang="en-GB" sz="2400" dirty="0"/>
              <a:t>Students from universities and prisons are able to learn together and learn from one another in an innovative method of knowledge exchange. </a:t>
            </a:r>
          </a:p>
          <a:p>
            <a:endParaRPr lang="en-GB" dirty="0"/>
          </a:p>
        </p:txBody>
      </p:sp>
      <p:sp>
        <p:nvSpPr>
          <p:cNvPr id="3" name="Title 2">
            <a:extLst>
              <a:ext uri="{FF2B5EF4-FFF2-40B4-BE49-F238E27FC236}">
                <a16:creationId xmlns:a16="http://schemas.microsoft.com/office/drawing/2014/main" id="{8C853F61-3B8F-4C29-B719-4E194980D583}"/>
              </a:ext>
            </a:extLst>
          </p:cNvPr>
          <p:cNvSpPr>
            <a:spLocks noGrp="1"/>
          </p:cNvSpPr>
          <p:nvPr>
            <p:ph type="title"/>
          </p:nvPr>
        </p:nvSpPr>
        <p:spPr/>
        <p:txBody>
          <a:bodyPr>
            <a:normAutofit/>
          </a:bodyPr>
          <a:lstStyle/>
          <a:p>
            <a:r>
              <a:rPr lang="en-GB" sz="3200" dirty="0"/>
              <a:t>The Programme</a:t>
            </a:r>
          </a:p>
        </p:txBody>
      </p:sp>
      <p:sp>
        <p:nvSpPr>
          <p:cNvPr id="4" name="Text Placeholder 3">
            <a:extLst>
              <a:ext uri="{FF2B5EF4-FFF2-40B4-BE49-F238E27FC236}">
                <a16:creationId xmlns:a16="http://schemas.microsoft.com/office/drawing/2014/main" id="{22FC52D7-DA9D-4FA3-B189-040BCA6D9C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04957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25454C-567B-4329-8401-6050B297D884}"/>
              </a:ext>
            </a:extLst>
          </p:cNvPr>
          <p:cNvSpPr>
            <a:spLocks noGrp="1"/>
          </p:cNvSpPr>
          <p:nvPr>
            <p:ph sz="half" idx="1"/>
          </p:nvPr>
        </p:nvSpPr>
        <p:spPr>
          <a:xfrm>
            <a:off x="598311" y="1441723"/>
            <a:ext cx="10566400" cy="4255816"/>
          </a:xfrm>
        </p:spPr>
        <p:txBody>
          <a:bodyPr>
            <a:normAutofit fontScale="77500" lnSpcReduction="20000"/>
          </a:bodyPr>
          <a:lstStyle/>
          <a:p>
            <a:pPr marL="0" indent="0" algn="just">
              <a:buNone/>
              <a:defRPr/>
            </a:pPr>
            <a:r>
              <a:rPr lang="en-GB" sz="2600" i="1" dirty="0"/>
              <a:t>Learning Together aims to:</a:t>
            </a:r>
          </a:p>
          <a:p>
            <a:pPr algn="just">
              <a:defRPr/>
            </a:pPr>
            <a:r>
              <a:rPr lang="en-GB" sz="2600" dirty="0"/>
              <a:t>Add to narrative about the role of education in a penal setting (underpinned by ‘real talk’ about what is prison for and what we mean by justice);</a:t>
            </a:r>
          </a:p>
          <a:p>
            <a:pPr algn="just">
              <a:defRPr/>
            </a:pPr>
            <a:r>
              <a:rPr lang="en-GB" sz="2600" dirty="0"/>
              <a:t>Contribute to the development of a shared understanding of learning and lived experiences between HE learners and HMP learners;</a:t>
            </a:r>
          </a:p>
          <a:p>
            <a:pPr algn="just">
              <a:defRPr/>
            </a:pPr>
            <a:r>
              <a:rPr lang="en-GB" sz="2600" dirty="0"/>
              <a:t>To enable a parity of quality HE experiences across different institutional boundaries;</a:t>
            </a:r>
          </a:p>
          <a:p>
            <a:pPr algn="just">
              <a:defRPr/>
            </a:pPr>
            <a:r>
              <a:rPr lang="en-GB" sz="2600" dirty="0"/>
              <a:t>To challenge the invisibility of all learners involved in the project;</a:t>
            </a:r>
          </a:p>
          <a:p>
            <a:pPr algn="just">
              <a:defRPr/>
            </a:pPr>
            <a:r>
              <a:rPr lang="en-GB" sz="2600" dirty="0"/>
              <a:t>Provide opportunities for a sharing of interdisciplinary knowledge;</a:t>
            </a:r>
          </a:p>
          <a:p>
            <a:pPr algn="just">
              <a:defRPr/>
            </a:pPr>
            <a:r>
              <a:rPr lang="en-GB" sz="2600" dirty="0"/>
              <a:t>Opportunities for all students to understand their role and responsibilities in society in relation to social justice and civic engagement;</a:t>
            </a:r>
          </a:p>
          <a:p>
            <a:pPr algn="just">
              <a:defRPr/>
            </a:pPr>
            <a:r>
              <a:rPr lang="en-GB" sz="2600" dirty="0"/>
              <a:t>Provide a space for critical discussions in small groups, placing them at the centre of the learning experience.</a:t>
            </a:r>
          </a:p>
          <a:p>
            <a:endParaRPr lang="en-GB" dirty="0"/>
          </a:p>
        </p:txBody>
      </p:sp>
      <p:sp>
        <p:nvSpPr>
          <p:cNvPr id="3" name="Title 2">
            <a:extLst>
              <a:ext uri="{FF2B5EF4-FFF2-40B4-BE49-F238E27FC236}">
                <a16:creationId xmlns:a16="http://schemas.microsoft.com/office/drawing/2014/main" id="{4273BC01-782B-4753-844F-D2058274CB55}"/>
              </a:ext>
            </a:extLst>
          </p:cNvPr>
          <p:cNvSpPr>
            <a:spLocks noGrp="1"/>
          </p:cNvSpPr>
          <p:nvPr>
            <p:ph type="title"/>
          </p:nvPr>
        </p:nvSpPr>
        <p:spPr>
          <a:xfrm>
            <a:off x="442912" y="620890"/>
            <a:ext cx="11306175" cy="820832"/>
          </a:xfrm>
        </p:spPr>
        <p:txBody>
          <a:bodyPr>
            <a:normAutofit/>
          </a:bodyPr>
          <a:lstStyle/>
          <a:p>
            <a:r>
              <a:rPr lang="en-GB" altLang="en-US" sz="3600" dirty="0"/>
              <a:t>The Programme</a:t>
            </a:r>
            <a:endParaRPr lang="en-GB" sz="3600" dirty="0"/>
          </a:p>
        </p:txBody>
      </p:sp>
      <p:sp>
        <p:nvSpPr>
          <p:cNvPr id="4" name="Text Placeholder 3">
            <a:extLst>
              <a:ext uri="{FF2B5EF4-FFF2-40B4-BE49-F238E27FC236}">
                <a16:creationId xmlns:a16="http://schemas.microsoft.com/office/drawing/2014/main" id="{7C1D3596-3464-4530-BA81-3D3905DC3BF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1216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7A49BD-0859-4E66-BC70-3DEAD70E921B}"/>
              </a:ext>
            </a:extLst>
          </p:cNvPr>
          <p:cNvSpPr>
            <a:spLocks noGrp="1"/>
          </p:cNvSpPr>
          <p:nvPr>
            <p:ph sz="half" idx="1"/>
          </p:nvPr>
        </p:nvSpPr>
        <p:spPr>
          <a:xfrm>
            <a:off x="553156" y="1659467"/>
            <a:ext cx="10859912" cy="4038071"/>
          </a:xfrm>
        </p:spPr>
        <p:txBody>
          <a:bodyPr>
            <a:normAutofit fontScale="92500"/>
          </a:bodyPr>
          <a:lstStyle/>
          <a:p>
            <a:pPr>
              <a:buFont typeface="Wingdings" panose="05000000000000000000" pitchFamily="2" charset="2"/>
              <a:buChar char="Ø"/>
            </a:pPr>
            <a:r>
              <a:rPr lang="en-GB" altLang="en-US" sz="2200" dirty="0"/>
              <a:t>Considers key education theory and penal debates including: </a:t>
            </a:r>
            <a:r>
              <a:rPr lang="en-GB" altLang="en-US" sz="2200" dirty="0" err="1"/>
              <a:t>i</a:t>
            </a:r>
            <a:r>
              <a:rPr lang="en-GB" altLang="en-US" sz="2200" dirty="0"/>
              <a:t>) what is prison (education) for?; ii) philosophies of punishment; iii) oppression and emancipation; iv) desistance theory; and v) intervention strategies and;</a:t>
            </a:r>
          </a:p>
          <a:p>
            <a:pPr>
              <a:buFont typeface="Wingdings" panose="05000000000000000000" pitchFamily="2" charset="2"/>
              <a:buChar char="Ø"/>
            </a:pPr>
            <a:r>
              <a:rPr lang="en-GB" altLang="en-US" sz="2200" dirty="0"/>
              <a:t>Prior to each session students are required to undertake some independent reading – usually of two articles on these subjects;</a:t>
            </a:r>
          </a:p>
          <a:p>
            <a:pPr>
              <a:buFont typeface="Wingdings" panose="05000000000000000000" pitchFamily="2" charset="2"/>
              <a:buChar char="Ø"/>
            </a:pPr>
            <a:r>
              <a:rPr lang="en-GB" altLang="en-US" sz="2200" dirty="0"/>
              <a:t>During the session students are introduced to the topic by the lead lecturer, and then invited to discuss the material in small groups, facilitation by a set of structured questions;</a:t>
            </a:r>
          </a:p>
          <a:p>
            <a:pPr>
              <a:buFont typeface="Wingdings" panose="05000000000000000000" pitchFamily="2" charset="2"/>
              <a:buChar char="Ø"/>
            </a:pPr>
            <a:r>
              <a:rPr lang="en-GB" altLang="en-US" sz="2200" dirty="0"/>
              <a:t>Throughout the course students are required to complete a group project, and be prepared to present this to an audience at the end of the course;</a:t>
            </a:r>
          </a:p>
          <a:p>
            <a:pPr>
              <a:buFont typeface="Wingdings" panose="05000000000000000000" pitchFamily="2" charset="2"/>
              <a:buChar char="Ø"/>
            </a:pPr>
            <a:r>
              <a:rPr lang="en-GB" altLang="en-US" sz="2200" dirty="0"/>
              <a:t>Successful graduates (HMP and NTU) of the </a:t>
            </a:r>
            <a:r>
              <a:rPr lang="en-GB" altLang="en-US" sz="2200" i="1" dirty="0"/>
              <a:t>Learning Together </a:t>
            </a:r>
            <a:r>
              <a:rPr lang="en-GB" altLang="en-US" sz="2200" dirty="0"/>
              <a:t>course receive a certificate.</a:t>
            </a:r>
          </a:p>
          <a:p>
            <a:pPr>
              <a:defRPr/>
            </a:pPr>
            <a:endParaRPr lang="en-GB" dirty="0"/>
          </a:p>
        </p:txBody>
      </p:sp>
      <p:sp>
        <p:nvSpPr>
          <p:cNvPr id="3" name="Title 2">
            <a:extLst>
              <a:ext uri="{FF2B5EF4-FFF2-40B4-BE49-F238E27FC236}">
                <a16:creationId xmlns:a16="http://schemas.microsoft.com/office/drawing/2014/main" id="{8C853F61-3B8F-4C29-B719-4E194980D583}"/>
              </a:ext>
            </a:extLst>
          </p:cNvPr>
          <p:cNvSpPr>
            <a:spLocks noGrp="1"/>
          </p:cNvSpPr>
          <p:nvPr>
            <p:ph type="title"/>
          </p:nvPr>
        </p:nvSpPr>
        <p:spPr>
          <a:xfrm>
            <a:off x="442912" y="800101"/>
            <a:ext cx="11306175" cy="701322"/>
          </a:xfrm>
        </p:spPr>
        <p:txBody>
          <a:bodyPr>
            <a:normAutofit/>
          </a:bodyPr>
          <a:lstStyle/>
          <a:p>
            <a:r>
              <a:rPr lang="en-GB" sz="3600" dirty="0"/>
              <a:t>The Programme</a:t>
            </a:r>
          </a:p>
        </p:txBody>
      </p:sp>
      <p:sp>
        <p:nvSpPr>
          <p:cNvPr id="4" name="Text Placeholder 3">
            <a:extLst>
              <a:ext uri="{FF2B5EF4-FFF2-40B4-BE49-F238E27FC236}">
                <a16:creationId xmlns:a16="http://schemas.microsoft.com/office/drawing/2014/main" id="{22FC52D7-DA9D-4FA3-B189-040BCA6D9C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039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5628D5-6F9C-4BB6-A4B9-8136B16EC17D}"/>
              </a:ext>
            </a:extLst>
          </p:cNvPr>
          <p:cNvSpPr>
            <a:spLocks noGrp="1"/>
          </p:cNvSpPr>
          <p:nvPr>
            <p:ph sz="half" idx="1"/>
          </p:nvPr>
        </p:nvSpPr>
        <p:spPr>
          <a:xfrm>
            <a:off x="442913" y="1802083"/>
            <a:ext cx="11306174" cy="3895455"/>
          </a:xfrm>
        </p:spPr>
        <p:txBody>
          <a:bodyPr>
            <a:normAutofit/>
          </a:bodyPr>
          <a:lstStyle/>
          <a:p>
            <a:pPr lvl="1"/>
            <a:r>
              <a:rPr lang="en-GB" dirty="0"/>
              <a:t>HMP Lowdham Grange</a:t>
            </a:r>
          </a:p>
          <a:p>
            <a:pPr lvl="2"/>
            <a:r>
              <a:rPr lang="en-GB" dirty="0"/>
              <a:t>Category B</a:t>
            </a:r>
          </a:p>
          <a:p>
            <a:pPr lvl="2"/>
            <a:r>
              <a:rPr lang="en-GB" dirty="0"/>
              <a:t>Three programmes</a:t>
            </a:r>
          </a:p>
          <a:p>
            <a:pPr lvl="1"/>
            <a:r>
              <a:rPr lang="en-GB" dirty="0"/>
              <a:t>HMP Whatton</a:t>
            </a:r>
          </a:p>
          <a:p>
            <a:pPr lvl="2"/>
            <a:r>
              <a:rPr lang="en-GB" dirty="0"/>
              <a:t>For people convicted of a sexual offence</a:t>
            </a:r>
          </a:p>
          <a:p>
            <a:pPr lvl="2"/>
            <a:r>
              <a:rPr lang="en-GB" dirty="0"/>
              <a:t>Three programmes</a:t>
            </a:r>
          </a:p>
          <a:p>
            <a:pPr lvl="1"/>
            <a:r>
              <a:rPr lang="en-GB" dirty="0"/>
              <a:t>HMP Sudbury </a:t>
            </a:r>
          </a:p>
          <a:p>
            <a:pPr lvl="2"/>
            <a:r>
              <a:rPr lang="en-GB" dirty="0"/>
              <a:t>Category D</a:t>
            </a:r>
          </a:p>
          <a:p>
            <a:pPr lvl="2"/>
            <a:r>
              <a:rPr lang="en-GB" dirty="0"/>
              <a:t>One programme  </a:t>
            </a:r>
          </a:p>
          <a:p>
            <a:pPr lvl="2"/>
            <a:r>
              <a:rPr lang="en-GB" dirty="0"/>
              <a:t>ROTL shared between HEi and HMP campus</a:t>
            </a:r>
          </a:p>
        </p:txBody>
      </p:sp>
      <p:sp>
        <p:nvSpPr>
          <p:cNvPr id="3" name="Title 2">
            <a:extLst>
              <a:ext uri="{FF2B5EF4-FFF2-40B4-BE49-F238E27FC236}">
                <a16:creationId xmlns:a16="http://schemas.microsoft.com/office/drawing/2014/main" id="{5E780A21-E9B4-46A3-86A0-9A4BAEAB361E}"/>
              </a:ext>
            </a:extLst>
          </p:cNvPr>
          <p:cNvSpPr>
            <a:spLocks noGrp="1"/>
          </p:cNvSpPr>
          <p:nvPr>
            <p:ph type="title"/>
          </p:nvPr>
        </p:nvSpPr>
        <p:spPr/>
        <p:txBody>
          <a:bodyPr>
            <a:normAutofit/>
          </a:bodyPr>
          <a:lstStyle/>
          <a:p>
            <a:r>
              <a:rPr lang="en-GB" sz="3600" dirty="0"/>
              <a:t>The Partnerships</a:t>
            </a:r>
          </a:p>
        </p:txBody>
      </p:sp>
      <p:sp>
        <p:nvSpPr>
          <p:cNvPr id="4" name="Text Placeholder 3">
            <a:extLst>
              <a:ext uri="{FF2B5EF4-FFF2-40B4-BE49-F238E27FC236}">
                <a16:creationId xmlns:a16="http://schemas.microsoft.com/office/drawing/2014/main" id="{687F7EF0-EAF4-4E00-B02D-CEA8715742F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416690499"/>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z8p2 xmlns="a36d7b58-2679-4d21-99e2-d10e1156b9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FEECA75ABAF048A8F892D1F420F0CA" ma:contentTypeVersion="13" ma:contentTypeDescription="Create a new document." ma:contentTypeScope="" ma:versionID="373d262f139be9576c2adb48be87ba2c">
  <xsd:schema xmlns:xsd="http://www.w3.org/2001/XMLSchema" xmlns:xs="http://www.w3.org/2001/XMLSchema" xmlns:p="http://schemas.microsoft.com/office/2006/metadata/properties" xmlns:ns2="a36d7b58-2679-4d21-99e2-d10e1156b962" xmlns:ns3="ffd207b0-5521-4c90-9d14-137a99ab48ba" targetNamespace="http://schemas.microsoft.com/office/2006/metadata/properties" ma:root="true" ma:fieldsID="349b7e81ca2f883666b4f4c57be6ba56" ns2:_="" ns3:_="">
    <xsd:import namespace="a36d7b58-2679-4d21-99e2-d10e1156b962"/>
    <xsd:import namespace="ffd207b0-5521-4c90-9d14-137a99ab48ba"/>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OCR" minOccurs="0"/>
                <xsd:element ref="ns2:MediaServiceLocation" minOccurs="0"/>
                <xsd:element ref="ns2:MediaServiceAutoKeyPoints" minOccurs="0"/>
                <xsd:element ref="ns2:MediaServiceKeyPoints" minOccurs="0"/>
                <xsd:element ref="ns2:z8p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d7b58-2679-4d21-99e2-d10e1156b9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z8p2" ma:index="20" nillable="true" ma:displayName="Text" ma:internalName="z8p2">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d207b0-5521-4c90-9d14-137a99ab48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D6090-FBC1-4F02-8F9E-E26A619649F7}">
  <ds:schemaRefs>
    <ds:schemaRef ds:uri="http://schemas.microsoft.com/office/2006/metadata/properties"/>
    <ds:schemaRef ds:uri="http://schemas.microsoft.com/office/infopath/2007/PartnerControls"/>
    <ds:schemaRef ds:uri="a36d7b58-2679-4d21-99e2-d10e1156b962"/>
  </ds:schemaRefs>
</ds:datastoreItem>
</file>

<file path=customXml/itemProps2.xml><?xml version="1.0" encoding="utf-8"?>
<ds:datastoreItem xmlns:ds="http://schemas.openxmlformats.org/officeDocument/2006/customXml" ds:itemID="{37910D09-1764-41CE-AABA-4A3459CE7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6d7b58-2679-4d21-99e2-d10e1156b962"/>
    <ds:schemaRef ds:uri="ffd207b0-5521-4c90-9d14-137a99ab4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0DB4F-916A-4567-BD86-7BCAE650E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2699</Words>
  <Application>Microsoft Office PowerPoint</Application>
  <PresentationFormat>Widescreen</PresentationFormat>
  <Paragraphs>157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Verdana</vt:lpstr>
      <vt:lpstr>Wingdings</vt:lpstr>
      <vt:lpstr>Office Theme</vt:lpstr>
      <vt:lpstr>PowerPoint Presentation</vt:lpstr>
      <vt:lpstr>Learning Together: What role for partnerships and a dialogic pedagogy? </vt:lpstr>
      <vt:lpstr>Overview</vt:lpstr>
      <vt:lpstr>The Policy: Current Education Picture in England </vt:lpstr>
      <vt:lpstr>PowerPoint Presentation</vt:lpstr>
      <vt:lpstr>The Programme</vt:lpstr>
      <vt:lpstr>The Programme</vt:lpstr>
      <vt:lpstr>The Programme</vt:lpstr>
      <vt:lpstr>The Partnerships</vt:lpstr>
      <vt:lpstr>The Practice (pedagogy)</vt:lpstr>
      <vt:lpstr>The Positives</vt:lpstr>
      <vt:lpstr>The Problems </vt:lpstr>
      <vt:lpstr>The Learning</vt:lpstr>
      <vt:lpstr>Findings: outcomes </vt:lpstr>
      <vt:lpstr>Findings: outcomes </vt:lpstr>
      <vt:lpstr>Findings: outcomes </vt:lpstr>
      <vt:lpstr>Findings: outcomes </vt:lpstr>
      <vt:lpstr>Findings: outcomes </vt:lpstr>
      <vt:lpstr>Findings: outcomes </vt:lpstr>
      <vt:lpstr>Findings: outcomes </vt:lpstr>
      <vt:lpstr>Concluding thought</vt:lpstr>
      <vt:lpstr>Next Project:  Higher Education Distance Learning in Prisons</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O'grady, Anne</cp:lastModifiedBy>
  <cp:revision>95</cp:revision>
  <dcterms:created xsi:type="dcterms:W3CDTF">2020-08-07T10:40:47Z</dcterms:created>
  <dcterms:modified xsi:type="dcterms:W3CDTF">2021-03-04T16:51:47Z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0x01010024FEECA75ABAF048A8F892D1F420F0CA</vt:lpwstr>
  </property>
</Properties>
</file>