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12192000"/>
  <p:defaultTextStyle>
    <a:defPPr marL="0" marR="0" indent="0" algn="l" defTabSz="914400">
      <a:lnSpc>
        <a:spcPct val="100000"/>
      </a:lnSpc>
      <a:spcBef>
        <a:spcPts val="0"/>
      </a:spcBef>
      <a:spcAft>
        <a:spcPts val="0"/>
      </a:spcAft>
      <a:buClrTx/>
      <a:buSzTx/>
      <a:buFontTx/>
      <a:buNone/>
      <a:defRPr sz="1800" b="0" i="0" u="none" strike="noStrike" cap="none" spc="0">
        <a:ln>
          <a:noFill/>
        </a:ln>
        <a:solidFill>
          <a:srgbClr val="000000"/>
        </a:solidFill>
      </a:defRPr>
    </a:defPPr>
    <a:lvl1pPr marL="0" marR="0" indent="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1pPr>
    <a:lvl2pPr marL="0" marR="0" indent="4572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2pPr>
    <a:lvl3pPr marL="0" marR="0" indent="9144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3pPr>
    <a:lvl4pPr marL="0" marR="0" indent="13716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4pPr>
    <a:lvl5pPr marL="0" marR="0" indent="18288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5pPr>
    <a:lvl6pPr marL="0" marR="0" indent="22860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6pPr>
    <a:lvl7pPr marL="0" marR="0" indent="27432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7pPr>
    <a:lvl8pPr marL="0" marR="0" indent="32004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8pPr>
    <a:lvl9pPr marL="0" marR="0" indent="3657600" algn="l" defTabSz="914400">
      <a:lnSpc>
        <a:spcPct val="100000"/>
      </a:lnSpc>
      <a:spcBef>
        <a:spcPts val="0"/>
      </a:spcBef>
      <a:spcAft>
        <a:spcPts val="0"/>
      </a:spcAft>
      <a:buClrTx/>
      <a:buSzTx/>
      <a:buFontTx/>
      <a:buNone/>
      <a:defRPr sz="1800" b="0" i="0" u="none" strike="noStrike" cap="none" spc="0">
        <a:ln>
          <a:noFill/>
        </a:ln>
        <a:solidFill>
          <a:srgbClr val="000000"/>
        </a:solidFill>
        <a:latin typeface="Arial"/>
        <a:ea typeface="Arial"/>
        <a:cs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66" y="31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Shape 144"/>
          <p:cNvSpPr>
            <a:spLocks noGrp="1" noRot="1" noChangeAspect="1"/>
          </p:cNvSpPr>
          <p:nvPr>
            <p:ph type="sldImg"/>
          </p:nvPr>
        </p:nvSpPr>
        <p:spPr bwMode="auto">
          <a:xfrm>
            <a:off x="1143000" y="685800"/>
            <a:ext cx="4572000" cy="3429000"/>
          </a:xfrm>
          <a:prstGeom prst="rect">
            <a:avLst/>
          </a:prstGeom>
        </p:spPr>
        <p:txBody>
          <a:bodyPr/>
          <a:lstStyle/>
          <a:p>
            <a:pPr>
              <a:defRPr/>
            </a:pPr>
            <a:endParaRPr/>
          </a:p>
        </p:txBody>
      </p:sp>
      <p:sp>
        <p:nvSpPr>
          <p:cNvPr id="5" name="Shape 145"/>
          <p:cNvSpPr>
            <a:spLocks noGrp="1"/>
          </p:cNvSpPr>
          <p:nvPr>
            <p:ph type="body" sz="quarter" idx="1"/>
          </p:nvPr>
        </p:nvSpPr>
        <p:spPr bwMode="auto">
          <a:xfrm>
            <a:off x="914400" y="4343400"/>
            <a:ext cx="5029200" cy="4114800"/>
          </a:xfrm>
          <a:prstGeom prst="rect">
            <a:avLst/>
          </a:prstGeom>
        </p:spPr>
        <p:txBody>
          <a:bodyPr/>
          <a:lstStyle/>
          <a:p>
            <a:pPr>
              <a:defRPr/>
            </a:pPr>
            <a:endParaRPr/>
          </a:p>
        </p:txBody>
      </p:sp>
    </p:spTree>
  </p:cSld>
  <p:clrMap bg1="lt1" tx1="dk1" bg2="lt2" tx2="dk2" accent1="accent1" accent2="accent2" accent3="accent3" accent4="accent4" accent5="accent5" accent6="accent6" hlink="hlink" folHlink="folHlink"/>
  <p:notesStyle>
    <a:lvl1pPr>
      <a:defRPr sz="1200">
        <a:latin typeface="+mj-lt"/>
        <a:ea typeface="+mj-ea"/>
        <a:cs typeface="+mj-cs"/>
      </a:defRPr>
    </a:lvl1pPr>
    <a:lvl2pPr indent="228600">
      <a:defRPr sz="1200">
        <a:latin typeface="+mj-lt"/>
        <a:ea typeface="+mj-ea"/>
        <a:cs typeface="+mj-cs"/>
      </a:defRPr>
    </a:lvl2pPr>
    <a:lvl3pPr indent="457200">
      <a:defRPr sz="1200">
        <a:latin typeface="+mj-lt"/>
        <a:ea typeface="+mj-ea"/>
        <a:cs typeface="+mj-cs"/>
      </a:defRPr>
    </a:lvl3pPr>
    <a:lvl4pPr indent="685800">
      <a:defRPr sz="1200">
        <a:latin typeface="+mj-lt"/>
        <a:ea typeface="+mj-ea"/>
        <a:cs typeface="+mj-cs"/>
      </a:defRPr>
    </a:lvl4pPr>
    <a:lvl5pPr indent="914400">
      <a:defRPr sz="1200">
        <a:latin typeface="+mj-lt"/>
        <a:ea typeface="+mj-ea"/>
        <a:cs typeface="+mj-cs"/>
      </a:defRPr>
    </a:lvl5pPr>
    <a:lvl6pPr indent="1143000">
      <a:defRPr sz="1200">
        <a:latin typeface="+mj-lt"/>
        <a:ea typeface="+mj-ea"/>
        <a:cs typeface="+mj-cs"/>
      </a:defRPr>
    </a:lvl6pPr>
    <a:lvl7pPr indent="1371600">
      <a:defRPr sz="1200">
        <a:latin typeface="+mj-lt"/>
        <a:ea typeface="+mj-ea"/>
        <a:cs typeface="+mj-cs"/>
      </a:defRPr>
    </a:lvl7pPr>
    <a:lvl8pPr indent="1600200">
      <a:defRPr sz="1200">
        <a:latin typeface="+mj-lt"/>
        <a:ea typeface="+mj-ea"/>
        <a:cs typeface="+mj-cs"/>
      </a:defRPr>
    </a:lvl8pPr>
    <a:lvl9pPr indent="1828800">
      <a:defRPr sz="1200">
        <a:latin typeface="+mj-lt"/>
        <a:ea typeface="+mj-ea"/>
        <a:cs typeface="+mj-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Slide Image Placeholder 1"/>
          <p:cNvSpPr>
            <a:spLocks noGrp="1" noRot="1" noChangeAspect="1"/>
          </p:cNvSpPr>
          <p:nvPr>
            <p:ph type="sldImg"/>
          </p:nvPr>
        </p:nvSpPr>
        <p:spPr bwMode="auto">
          <a:xfrm>
            <a:off x="381000" y="685800"/>
            <a:ext cx="6096000" cy="3429000"/>
          </a:xfrm>
        </p:spPr>
      </p:sp>
      <p:sp>
        <p:nvSpPr>
          <p:cNvPr id="5" name="Notes Placeholder 2"/>
          <p:cNvSpPr>
            <a:spLocks noGrp="1"/>
          </p:cNvSpPr>
          <p:nvPr>
            <p:ph type="body" idx="1"/>
          </p:nvPr>
        </p:nvSpPr>
        <p:spPr bwMode="auto"/>
        <p:txBody>
          <a:bodyPr/>
          <a:lstStyle/>
          <a:p>
            <a:pPr>
              <a:defRPr/>
            </a:pPr>
            <a:r>
              <a:rPr lang="en-AU"/>
              <a:t>This presentation focuses on the interplay between methods of terrorism and social media research and the very unique and potentially significant ethical considerations that arise from this space. This presentation arises from a funded research project we have been involved with for three years. This is a countering violent extremism program funded by the NSW government. We were funded to conduct an ongoing evaluation of a social media de-radicalisation program.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Slide Image Placeholder 1"/>
          <p:cNvSpPr>
            <a:spLocks noGrp="1" noRot="1" noChangeAspect="1"/>
          </p:cNvSpPr>
          <p:nvPr>
            <p:ph type="sldImg"/>
          </p:nvPr>
        </p:nvSpPr>
        <p:spPr bwMode="auto"/>
      </p:sp>
      <p:sp>
        <p:nvSpPr>
          <p:cNvPr id="5" name="Notes Placeholder 2"/>
          <p:cNvSpPr>
            <a:spLocks noGrp="1"/>
          </p:cNvSpPr>
          <p:nvPr>
            <p:ph type="body" idx="1"/>
          </p:nvPr>
        </p:nvSpPr>
        <p:spPr bwMode="auto"/>
        <p:txBody>
          <a:bodyPr/>
          <a:lstStyle/>
          <a:p>
            <a:pPr>
              <a:defRPr/>
            </a:pPr>
            <a:r>
              <a:t>Through the process of our reflexive ethical evaluation methods, the program has shifted away from the use of online deception as a tool of deradicalisation. </a:t>
            </a:r>
          </a:p>
        </p:txBody>
      </p:sp>
      <p:sp>
        <p:nvSpPr>
          <p:cNvPr id="6" name="Slide Number Placeholder 3"/>
          <p:cNvSpPr>
            <a:spLocks noGrp="1"/>
          </p:cNvSpPr>
          <p:nvPr>
            <p:ph type="sldNum" sz="quarter" idx="10"/>
          </p:nvPr>
        </p:nvSpPr>
        <p:spPr bwMode="auto"/>
        <p:txBody>
          <a:bodyPr/>
          <a:lstStyle/>
          <a:p>
            <a:pPr>
              <a:defRPr/>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userDrawn="1">
  <p:cSld name="Title Slide">
    <p:spTree>
      <p:nvGrpSpPr>
        <p:cNvPr id="1" name=""/>
        <p:cNvGrpSpPr/>
        <p:nvPr/>
      </p:nvGrpSpPr>
      <p:grpSpPr bwMode="auto">
        <a:xfrm>
          <a:off x="0" y="0"/>
          <a:ext cx="0" cy="0"/>
          <a:chOff x="0" y="0"/>
          <a:chExt cx="0" cy="0"/>
        </a:xfrm>
      </p:grpSpPr>
      <p:sp>
        <p:nvSpPr>
          <p:cNvPr id="4" name="Shape 12"/>
          <p:cNvSpPr/>
          <p:nvPr/>
        </p:nvSpPr>
        <p:spPr bwMode="auto">
          <a:xfrm>
            <a:off x="241903" y="181429"/>
            <a:ext cx="11710749" cy="6504214"/>
          </a:xfrm>
          <a:prstGeom prst="rect">
            <a:avLst/>
          </a:prstGeom>
          <a:solidFill>
            <a:srgbClr val="D6D2C4"/>
          </a:solidFill>
          <a:ln w="12700">
            <a:miter lim="400000"/>
          </a:ln>
        </p:spPr>
        <p:txBody>
          <a:bodyPr lIns="45719" rIns="45719" anchor="ctr"/>
          <a:lstStyle/>
          <a:p>
            <a:pPr algn="ctr">
              <a:defRPr>
                <a:solidFill>
                  <a:srgbClr val="FFFFFF"/>
                </a:solidFill>
              </a:defRPr>
            </a:pPr>
            <a:endParaRPr/>
          </a:p>
        </p:txBody>
      </p:sp>
      <p:pic>
        <p:nvPicPr>
          <p:cNvPr id="5" name="image3.png" descr="MAC21_190.5x254_PowerPoint_Images_Cov v2.png"/>
          <p:cNvPicPr>
            <a:picLocks noChangeAspect="1"/>
          </p:cNvPicPr>
          <p:nvPr/>
        </p:nvPicPr>
        <p:blipFill>
          <a:blip r:embed="rId2"/>
          <a:stretch/>
        </p:blipFill>
        <p:spPr bwMode="auto">
          <a:xfrm>
            <a:off x="0" y="2941247"/>
            <a:ext cx="12192000" cy="3925824"/>
          </a:xfrm>
          <a:prstGeom prst="rect">
            <a:avLst/>
          </a:prstGeom>
          <a:ln w="12700">
            <a:miter lim="400000"/>
          </a:ln>
        </p:spPr>
      </p:pic>
      <p:sp>
        <p:nvSpPr>
          <p:cNvPr id="6" name="Shape 14"/>
          <p:cNvSpPr>
            <a:spLocks noGrp="1"/>
          </p:cNvSpPr>
          <p:nvPr>
            <p:ph type="body" sz="quarter" idx="1"/>
          </p:nvPr>
        </p:nvSpPr>
        <p:spPr bwMode="auto">
          <a:xfrm>
            <a:off x="609598" y="2754276"/>
            <a:ext cx="6175830" cy="275581"/>
          </a:xfrm>
          <a:prstGeom prst="rect">
            <a:avLst/>
          </a:prstGeom>
        </p:spPr>
        <p:txBody>
          <a:bodyPr/>
          <a:lstStyle>
            <a:lvl1pPr marL="0" indent="0">
              <a:spcBef>
                <a:spcPts val="200"/>
              </a:spcBef>
              <a:buSzTx/>
              <a:buFontTx/>
              <a:buNone/>
              <a:defRPr sz="1100"/>
            </a:lvl1pPr>
          </a:lstStyle>
          <a:p>
            <a:pPr>
              <a:defRPr/>
            </a:pPr>
            <a:r>
              <a:t>DATE: 3 October 2014</a:t>
            </a:r>
          </a:p>
        </p:txBody>
      </p:sp>
      <p:sp>
        <p:nvSpPr>
          <p:cNvPr id="7" name="Shape 15"/>
          <p:cNvSpPr>
            <a:spLocks noGrp="1"/>
          </p:cNvSpPr>
          <p:nvPr>
            <p:ph type="title"/>
          </p:nvPr>
        </p:nvSpPr>
        <p:spPr bwMode="auto">
          <a:xfrm>
            <a:off x="624340" y="1484782"/>
            <a:ext cx="8544001" cy="648001"/>
          </a:xfrm>
          <a:prstGeom prst="rect">
            <a:avLst/>
          </a:prstGeom>
        </p:spPr>
        <p:txBody>
          <a:bodyPr/>
          <a:lstStyle/>
          <a:p>
            <a:pPr>
              <a:defRPr/>
            </a:pPr>
            <a:r>
              <a:t>Click to edit master title style</a:t>
            </a:r>
          </a:p>
        </p:txBody>
      </p:sp>
      <p:sp>
        <p:nvSpPr>
          <p:cNvPr id="8" name="Shape 16"/>
          <p:cNvSpPr>
            <a:spLocks noGrp="1"/>
          </p:cNvSpPr>
          <p:nvPr>
            <p:ph type="body" sz="quarter" idx="13"/>
          </p:nvPr>
        </p:nvSpPr>
        <p:spPr bwMode="auto">
          <a:xfrm>
            <a:off x="624417" y="2133600"/>
            <a:ext cx="8542867" cy="503238"/>
          </a:xfrm>
          <a:prstGeom prst="rect">
            <a:avLst/>
          </a:prstGeom>
        </p:spPr>
        <p:txBody>
          <a:bodyPr/>
          <a:lstStyle/>
          <a:p>
            <a:pPr marL="0" indent="0">
              <a:buSzTx/>
              <a:buFontTx/>
              <a:buNone/>
              <a:defRPr cap="all">
                <a:solidFill>
                  <a:schemeClr val="accent1"/>
                </a:solidFill>
              </a:defRPr>
            </a:pPr>
            <a:endParaRPr/>
          </a:p>
        </p:txBody>
      </p:sp>
      <p:pic>
        <p:nvPicPr>
          <p:cNvPr id="9" name="image1.png"/>
          <p:cNvPicPr>
            <a:picLocks noChangeAspect="1"/>
          </p:cNvPicPr>
          <p:nvPr/>
        </p:nvPicPr>
        <p:blipFill>
          <a:blip r:embed="rId3"/>
          <a:stretch/>
        </p:blipFill>
        <p:spPr bwMode="auto">
          <a:xfrm>
            <a:off x="9898116" y="181429"/>
            <a:ext cx="2037601" cy="762730"/>
          </a:xfrm>
          <a:prstGeom prst="rect">
            <a:avLst/>
          </a:prstGeom>
          <a:ln w="12700">
            <a:miter lim="400000"/>
          </a:ln>
        </p:spPr>
      </p:pic>
      <p:sp>
        <p:nvSpPr>
          <p:cNvPr id="10" name="Shape 18"/>
          <p:cNvSpPr>
            <a:spLocks noGrp="1"/>
          </p:cNvSpPr>
          <p:nvPr>
            <p:ph type="sldNum" sz="quarter" idx="2"/>
          </p:nvPr>
        </p:nvSpPr>
        <p:spPr bwMode="auto">
          <a:xfrm>
            <a:off x="5892800" y="6172200"/>
            <a:ext cx="2844800" cy="368301"/>
          </a:xfrm>
          <a:prstGeom prst="rect">
            <a:avLst/>
          </a:prstGeom>
        </p:spPr>
        <p:txBody>
          <a:bodyPr/>
          <a:lstStyle/>
          <a:p>
            <a:pPr>
              <a:defRPr/>
            </a:pPr>
            <a:fld id="{86CB4B4D-7CA3-9044-876B-883B54F8677D}" type="slidenum">
              <a:t>‹#›</a:t>
            </a:fld>
            <a:endParaRPr/>
          </a:p>
        </p:txBody>
      </p:sp>
    </p:spTree>
  </p:cSld>
  <p:clrMapOvr>
    <a:masterClrMapping/>
  </p:clrMapOvr>
  <p:hf/>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tx" userDrawn="1">
  <p:cSld name="Picture">
    <p:spTree>
      <p:nvGrpSpPr>
        <p:cNvPr id="1" name=""/>
        <p:cNvGrpSpPr/>
        <p:nvPr/>
      </p:nvGrpSpPr>
      <p:grpSpPr bwMode="auto">
        <a:xfrm>
          <a:off x="0" y="0"/>
          <a:ext cx="0" cy="0"/>
          <a:chOff x="0" y="0"/>
          <a:chExt cx="0" cy="0"/>
        </a:xfrm>
      </p:grpSpPr>
      <p:sp>
        <p:nvSpPr>
          <p:cNvPr id="4" name="Shape 118"/>
          <p:cNvSpPr>
            <a:spLocks noGrp="1"/>
          </p:cNvSpPr>
          <p:nvPr>
            <p:ph type="title"/>
          </p:nvPr>
        </p:nvSpPr>
        <p:spPr bwMode="auto">
          <a:xfrm>
            <a:off x="609600" y="274638"/>
            <a:ext cx="8544001" cy="648000"/>
          </a:xfrm>
          <a:prstGeom prst="rect">
            <a:avLst/>
          </a:prstGeom>
        </p:spPr>
        <p:txBody>
          <a:bodyPr/>
          <a:lstStyle/>
          <a:p>
            <a:pPr>
              <a:defRPr/>
            </a:pPr>
            <a:r>
              <a:t>Click to edit master title style</a:t>
            </a:r>
          </a:p>
        </p:txBody>
      </p:sp>
      <p:sp>
        <p:nvSpPr>
          <p:cNvPr id="5" name="Shape 119"/>
          <p:cNvSpPr>
            <a:spLocks noGrp="1"/>
          </p:cNvSpPr>
          <p:nvPr>
            <p:ph type="sldNum" sz="quarter" idx="2"/>
          </p:nvPr>
        </p:nvSpPr>
        <p:spPr bwMode="auto">
          <a:xfrm>
            <a:off x="11336997" y="6450398"/>
            <a:ext cx="245404" cy="226987"/>
          </a:xfrm>
          <a:prstGeom prst="rect">
            <a:avLst/>
          </a:prstGeom>
        </p:spPr>
        <p:txBody>
          <a:bodyPr/>
          <a:lstStyle/>
          <a:p>
            <a:pPr>
              <a:defRPr/>
            </a:pPr>
            <a:fld id="{86CB4B4D-7CA3-9044-876B-883B54F8677D}" type="slidenum">
              <a:t>‹#›</a:t>
            </a:fld>
            <a:endParaRPr/>
          </a:p>
        </p:txBody>
      </p:sp>
      <p:sp>
        <p:nvSpPr>
          <p:cNvPr id="6" name="Shape 120"/>
          <p:cNvSpPr>
            <a:spLocks noGrp="1"/>
          </p:cNvSpPr>
          <p:nvPr>
            <p:ph type="body" sz="quarter" idx="1"/>
          </p:nvPr>
        </p:nvSpPr>
        <p:spPr bwMode="auto">
          <a:xfrm>
            <a:off x="623391" y="908720"/>
            <a:ext cx="8542868" cy="503239"/>
          </a:xfrm>
          <a:prstGeom prst="rect">
            <a:avLst/>
          </a:prstGeom>
        </p:spPr>
        <p:txBody>
          <a:bodyPr/>
          <a:lstStyle>
            <a:lvl1pPr marL="0" indent="0">
              <a:buSzTx/>
              <a:buFontTx/>
              <a:buNone/>
              <a:defRPr cap="all">
                <a:solidFill>
                  <a:schemeClr val="accent1"/>
                </a:solidFill>
              </a:defRPr>
            </a:lvl1pPr>
          </a:lstStyle>
          <a:p>
            <a:pPr>
              <a:defRPr/>
            </a:pPr>
            <a:r>
              <a:t>Click to ADD SUBTITLE</a:t>
            </a:r>
          </a:p>
        </p:txBody>
      </p:sp>
      <p:sp>
        <p:nvSpPr>
          <p:cNvPr id="7" name="Shape 121"/>
          <p:cNvSpPr>
            <a:spLocks noGrp="1"/>
          </p:cNvSpPr>
          <p:nvPr>
            <p:ph type="pic" idx="13"/>
          </p:nvPr>
        </p:nvSpPr>
        <p:spPr bwMode="auto">
          <a:xfrm>
            <a:off x="734399" y="1601998"/>
            <a:ext cx="10752002" cy="4525201"/>
          </a:xfrm>
          <a:prstGeom prst="rect">
            <a:avLst/>
          </a:prstGeom>
        </p:spPr>
        <p:txBody>
          <a:bodyPr lIns="91439" rIns="91439">
            <a:noAutofit/>
          </a:bodyPr>
          <a:lstStyle/>
          <a:p>
            <a:pPr>
              <a:defRPr/>
            </a:pPr>
            <a:endParaRPr/>
          </a:p>
        </p:txBody>
      </p:sp>
    </p:spTree>
  </p:cSld>
  <p:clrMapOvr>
    <a:masterClrMapping/>
  </p:clrMapOvr>
  <p:hf/>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tx" userDrawn="1">
  <p:cSld name="Blank">
    <p:spTree>
      <p:nvGrpSpPr>
        <p:cNvPr id="1" name=""/>
        <p:cNvGrpSpPr/>
        <p:nvPr/>
      </p:nvGrpSpPr>
      <p:grpSpPr bwMode="auto">
        <a:xfrm>
          <a:off x="0" y="0"/>
          <a:ext cx="0" cy="0"/>
          <a:chOff x="0" y="0"/>
          <a:chExt cx="0" cy="0"/>
        </a:xfrm>
      </p:grpSpPr>
      <p:sp>
        <p:nvSpPr>
          <p:cNvPr id="4" name="Shape 128"/>
          <p:cNvSpPr>
            <a:spLocks noGrp="1"/>
          </p:cNvSpPr>
          <p:nvPr>
            <p:ph type="sldNum" sz="quarter" idx="2"/>
          </p:nvPr>
        </p:nvSpPr>
        <p:spPr bwMode="auto">
          <a:prstGeom prst="rect">
            <a:avLst/>
          </a:prstGeom>
        </p:spPr>
        <p:txBody>
          <a:bodyPr/>
          <a:lstStyle/>
          <a:p>
            <a:pPr>
              <a:defRPr/>
            </a:pPr>
            <a:fld id="{86CB4B4D-7CA3-9044-876B-883B54F8677D}" type="slidenum">
              <a:t>‹#›</a:t>
            </a:fld>
            <a:endParaRPr/>
          </a:p>
        </p:txBody>
      </p:sp>
    </p:spTree>
  </p:cSld>
  <p:clrMapOvr>
    <a:masterClrMapping/>
  </p:clrMapOvr>
  <p:hf/>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tx" userDrawn="1">
  <p:cSld name="Sub Bullet Point Text">
    <p:spTree>
      <p:nvGrpSpPr>
        <p:cNvPr id="1" name=""/>
        <p:cNvGrpSpPr/>
        <p:nvPr/>
      </p:nvGrpSpPr>
      <p:grpSpPr bwMode="auto">
        <a:xfrm>
          <a:off x="0" y="0"/>
          <a:ext cx="0" cy="0"/>
          <a:chOff x="0" y="0"/>
          <a:chExt cx="0" cy="0"/>
        </a:xfrm>
      </p:grpSpPr>
      <p:sp>
        <p:nvSpPr>
          <p:cNvPr id="4" name="Shape 135"/>
          <p:cNvSpPr>
            <a:spLocks noGrp="1"/>
          </p:cNvSpPr>
          <p:nvPr>
            <p:ph type="title"/>
          </p:nvPr>
        </p:nvSpPr>
        <p:spPr bwMode="auto">
          <a:xfrm>
            <a:off x="609600" y="274638"/>
            <a:ext cx="8544001" cy="648000"/>
          </a:xfrm>
          <a:prstGeom prst="rect">
            <a:avLst/>
          </a:prstGeom>
        </p:spPr>
        <p:txBody>
          <a:bodyPr/>
          <a:lstStyle/>
          <a:p>
            <a:pPr>
              <a:defRPr/>
            </a:pPr>
            <a:r>
              <a:t>Bullet point text</a:t>
            </a:r>
          </a:p>
        </p:txBody>
      </p:sp>
      <p:sp>
        <p:nvSpPr>
          <p:cNvPr id="5" name="Shape 136"/>
          <p:cNvSpPr>
            <a:spLocks noGrp="1"/>
          </p:cNvSpPr>
          <p:nvPr>
            <p:ph type="sldNum" sz="quarter" idx="2"/>
          </p:nvPr>
        </p:nvSpPr>
        <p:spPr bwMode="auto">
          <a:prstGeom prst="rect">
            <a:avLst/>
          </a:prstGeom>
        </p:spPr>
        <p:txBody>
          <a:bodyPr/>
          <a:lstStyle/>
          <a:p>
            <a:pPr>
              <a:defRPr/>
            </a:pPr>
            <a:fld id="{86CB4B4D-7CA3-9044-876B-883B54F8677D}" type="slidenum">
              <a:t>‹#›</a:t>
            </a:fld>
            <a:endParaRPr/>
          </a:p>
        </p:txBody>
      </p:sp>
      <p:sp>
        <p:nvSpPr>
          <p:cNvPr id="6" name="Shape 137"/>
          <p:cNvSpPr>
            <a:spLocks noGrp="1"/>
          </p:cNvSpPr>
          <p:nvPr>
            <p:ph type="body" sz="quarter" idx="1"/>
          </p:nvPr>
        </p:nvSpPr>
        <p:spPr bwMode="auto">
          <a:xfrm>
            <a:off x="613428" y="846667"/>
            <a:ext cx="8530572" cy="532192"/>
          </a:xfrm>
          <a:prstGeom prst="rect">
            <a:avLst/>
          </a:prstGeom>
        </p:spPr>
        <p:txBody>
          <a:bodyPr/>
          <a:lstStyle>
            <a:lvl1pPr marL="0" indent="0">
              <a:spcBef>
                <a:spcPts val="500"/>
              </a:spcBef>
              <a:buSzTx/>
              <a:buFontTx/>
              <a:buNone/>
              <a:defRPr sz="2400" cap="all">
                <a:solidFill>
                  <a:srgbClr val="D6D2C4"/>
                </a:solidFill>
              </a:defRPr>
            </a:lvl1pPr>
          </a:lstStyle>
          <a:p>
            <a:pPr>
              <a:defRPr/>
            </a:pPr>
            <a:r>
              <a:t>SUBHEAD</a:t>
            </a:r>
          </a:p>
        </p:txBody>
      </p:sp>
      <p:sp>
        <p:nvSpPr>
          <p:cNvPr id="7" name="Shape 138"/>
          <p:cNvSpPr>
            <a:spLocks noGrp="1"/>
          </p:cNvSpPr>
          <p:nvPr>
            <p:ph type="body" idx="13"/>
          </p:nvPr>
        </p:nvSpPr>
        <p:spPr bwMode="auto">
          <a:xfrm>
            <a:off x="613428" y="1628985"/>
            <a:ext cx="10914786" cy="4456857"/>
          </a:xfrm>
          <a:prstGeom prst="rect">
            <a:avLst/>
          </a:prstGeom>
        </p:spPr>
        <p:txBody>
          <a:bodyPr/>
          <a:lstStyle/>
          <a:p>
            <a:pPr marL="0" lvl="3" indent="0" defTabSz="609584">
              <a:buSzTx/>
              <a:buFontTx/>
              <a:buNone/>
              <a:defRPr sz="2400">
                <a:latin typeface="Georgia"/>
                <a:ea typeface="Georgia"/>
                <a:cs typeface="Georgia"/>
              </a:defRPr>
            </a:pPr>
            <a:endParaRPr/>
          </a:p>
        </p:txBody>
      </p:sp>
    </p:spTree>
  </p:cSld>
  <p:clrMapOvr>
    <a:masterClrMapping/>
  </p:clrMapOvr>
  <p:hf/>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tx" userDrawn="1">
  <p:cSld name="2_Title Slide">
    <p:spTree>
      <p:nvGrpSpPr>
        <p:cNvPr id="1" name=""/>
        <p:cNvGrpSpPr/>
        <p:nvPr/>
      </p:nvGrpSpPr>
      <p:grpSpPr bwMode="auto">
        <a:xfrm>
          <a:off x="0" y="0"/>
          <a:ext cx="0" cy="0"/>
          <a:chOff x="0" y="0"/>
          <a:chExt cx="0" cy="0"/>
        </a:xfrm>
      </p:grpSpPr>
      <p:sp>
        <p:nvSpPr>
          <p:cNvPr id="4" name="Shape 25"/>
          <p:cNvSpPr/>
          <p:nvPr/>
        </p:nvSpPr>
        <p:spPr bwMode="auto">
          <a:xfrm>
            <a:off x="241903" y="181429"/>
            <a:ext cx="11710749" cy="6504214"/>
          </a:xfrm>
          <a:prstGeom prst="rect">
            <a:avLst/>
          </a:prstGeom>
          <a:solidFill>
            <a:srgbClr val="D6D2C4"/>
          </a:solidFill>
          <a:ln w="12700">
            <a:miter lim="400000"/>
          </a:ln>
        </p:spPr>
        <p:txBody>
          <a:bodyPr lIns="45719" rIns="45719" anchor="ctr"/>
          <a:lstStyle/>
          <a:p>
            <a:pPr algn="ctr">
              <a:defRPr>
                <a:solidFill>
                  <a:srgbClr val="FFFFFF"/>
                </a:solidFill>
              </a:defRPr>
            </a:pPr>
            <a:endParaRPr/>
          </a:p>
        </p:txBody>
      </p:sp>
      <p:sp>
        <p:nvSpPr>
          <p:cNvPr id="5" name="Shape 26"/>
          <p:cNvSpPr>
            <a:spLocks noGrp="1"/>
          </p:cNvSpPr>
          <p:nvPr>
            <p:ph type="body" sz="quarter" idx="1"/>
          </p:nvPr>
        </p:nvSpPr>
        <p:spPr bwMode="auto">
          <a:xfrm>
            <a:off x="609598" y="2754276"/>
            <a:ext cx="6175830" cy="275581"/>
          </a:xfrm>
          <a:prstGeom prst="rect">
            <a:avLst/>
          </a:prstGeom>
        </p:spPr>
        <p:txBody>
          <a:bodyPr/>
          <a:lstStyle>
            <a:lvl1pPr marL="0" indent="0">
              <a:spcBef>
                <a:spcPts val="200"/>
              </a:spcBef>
              <a:buSzTx/>
              <a:buFontTx/>
              <a:buNone/>
              <a:defRPr sz="1100"/>
            </a:lvl1pPr>
          </a:lstStyle>
          <a:p>
            <a:pPr>
              <a:defRPr/>
            </a:pPr>
            <a:r>
              <a:t>DATE: 3 October 2014</a:t>
            </a:r>
          </a:p>
        </p:txBody>
      </p:sp>
      <p:sp>
        <p:nvSpPr>
          <p:cNvPr id="6" name="Shape 27"/>
          <p:cNvSpPr>
            <a:spLocks noGrp="1"/>
          </p:cNvSpPr>
          <p:nvPr>
            <p:ph type="title"/>
          </p:nvPr>
        </p:nvSpPr>
        <p:spPr bwMode="auto">
          <a:xfrm>
            <a:off x="624340" y="1484782"/>
            <a:ext cx="8544001" cy="648001"/>
          </a:xfrm>
          <a:prstGeom prst="rect">
            <a:avLst/>
          </a:prstGeom>
        </p:spPr>
        <p:txBody>
          <a:bodyPr/>
          <a:lstStyle/>
          <a:p>
            <a:pPr>
              <a:defRPr/>
            </a:pPr>
            <a:r>
              <a:t>Click to edit master title style</a:t>
            </a:r>
          </a:p>
        </p:txBody>
      </p:sp>
      <p:sp>
        <p:nvSpPr>
          <p:cNvPr id="7" name="Shape 28"/>
          <p:cNvSpPr>
            <a:spLocks noGrp="1"/>
          </p:cNvSpPr>
          <p:nvPr>
            <p:ph type="body" sz="quarter" idx="13"/>
          </p:nvPr>
        </p:nvSpPr>
        <p:spPr bwMode="auto">
          <a:xfrm>
            <a:off x="624417" y="2133600"/>
            <a:ext cx="8542867" cy="503238"/>
          </a:xfrm>
          <a:prstGeom prst="rect">
            <a:avLst/>
          </a:prstGeom>
        </p:spPr>
        <p:txBody>
          <a:bodyPr/>
          <a:lstStyle/>
          <a:p>
            <a:pPr marL="0" indent="0">
              <a:buSzTx/>
              <a:buFontTx/>
              <a:buNone/>
              <a:defRPr cap="all">
                <a:solidFill>
                  <a:schemeClr val="accent1"/>
                </a:solidFill>
              </a:defRPr>
            </a:pPr>
            <a:endParaRPr/>
          </a:p>
        </p:txBody>
      </p:sp>
      <p:pic>
        <p:nvPicPr>
          <p:cNvPr id="8" name="image1.png"/>
          <p:cNvPicPr>
            <a:picLocks noChangeAspect="1"/>
          </p:cNvPicPr>
          <p:nvPr/>
        </p:nvPicPr>
        <p:blipFill>
          <a:blip r:embed="rId2"/>
          <a:stretch/>
        </p:blipFill>
        <p:spPr bwMode="auto">
          <a:xfrm>
            <a:off x="9898116" y="181429"/>
            <a:ext cx="2037601" cy="762730"/>
          </a:xfrm>
          <a:prstGeom prst="rect">
            <a:avLst/>
          </a:prstGeom>
          <a:ln w="12700">
            <a:miter lim="400000"/>
          </a:ln>
        </p:spPr>
      </p:pic>
      <p:sp>
        <p:nvSpPr>
          <p:cNvPr id="9" name="Shape 30"/>
          <p:cNvSpPr/>
          <p:nvPr/>
        </p:nvSpPr>
        <p:spPr bwMode="auto">
          <a:xfrm>
            <a:off x="253780" y="3062171"/>
            <a:ext cx="4711096" cy="3633020"/>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10" name="image4.jpeg" descr="Section_Image.jpg"/>
          <p:cNvPicPr>
            <a:picLocks noChangeAspect="1"/>
          </p:cNvPicPr>
          <p:nvPr/>
        </p:nvPicPr>
        <p:blipFill>
          <a:blip r:embed="rId3"/>
          <a:srcRect l="11403" t="16516" r="99"/>
          <a:stretch/>
        </p:blipFill>
        <p:spPr bwMode="auto">
          <a:xfrm>
            <a:off x="4964875" y="3062172"/>
            <a:ext cx="6987287" cy="3632400"/>
          </a:xfrm>
          <a:prstGeom prst="rect">
            <a:avLst/>
          </a:prstGeom>
          <a:ln w="12700">
            <a:miter lim="400000"/>
          </a:ln>
        </p:spPr>
      </p:pic>
      <p:pic>
        <p:nvPicPr>
          <p:cNvPr id="11" name="image5.png"/>
          <p:cNvPicPr>
            <a:picLocks noChangeAspect="1"/>
          </p:cNvPicPr>
          <p:nvPr/>
        </p:nvPicPr>
        <p:blipFill>
          <a:blip r:embed="rId4"/>
          <a:stretch/>
        </p:blipFill>
        <p:spPr bwMode="auto">
          <a:xfrm>
            <a:off x="4310117" y="3445664"/>
            <a:ext cx="1943988" cy="3239979"/>
          </a:xfrm>
          <a:prstGeom prst="rect">
            <a:avLst/>
          </a:prstGeom>
          <a:ln w="12700">
            <a:miter lim="400000"/>
          </a:ln>
        </p:spPr>
      </p:pic>
      <p:sp>
        <p:nvSpPr>
          <p:cNvPr id="12" name="Shape 33"/>
          <p:cNvSpPr/>
          <p:nvPr/>
        </p:nvSpPr>
        <p:spPr bwMode="auto">
          <a:xfrm>
            <a:off x="8046795" y="5910034"/>
            <a:ext cx="3591443" cy="655676"/>
          </a:xfrm>
          <a:prstGeom prst="rect">
            <a:avLst/>
          </a:prstGeom>
          <a:solidFill>
            <a:schemeClr val="accent1"/>
          </a:solidFill>
          <a:ln w="12700">
            <a:miter lim="400000"/>
          </a:ln>
        </p:spPr>
        <p:txBody>
          <a:bodyPr lIns="45719" rIns="45719" anchor="ctr">
            <a:normAutofit/>
          </a:bodyPr>
          <a:lstStyle/>
          <a:p>
            <a:pPr>
              <a:lnSpc>
                <a:spcPct val="80000"/>
              </a:lnSpc>
              <a:defRPr sz="900">
                <a:solidFill>
                  <a:srgbClr val="FFFFFF"/>
                </a:solidFill>
              </a:defRPr>
            </a:pPr>
            <a:r>
              <a:t>Note to user: Replace this image with your own.</a:t>
            </a:r>
            <a:endParaRPr sz="1300"/>
          </a:p>
          <a:p>
            <a:pPr marL="266700" indent="-266700">
              <a:lnSpc>
                <a:spcPct val="80000"/>
              </a:lnSpc>
              <a:buSzPct val="100000"/>
              <a:buFont typeface="Wingdings"/>
              <a:buChar char="▪"/>
              <a:defRPr sz="900">
                <a:solidFill>
                  <a:srgbClr val="FFFFFF"/>
                </a:solidFill>
              </a:defRPr>
            </a:pPr>
            <a:r>
              <a:t>Right click on this Placeholder box</a:t>
            </a:r>
            <a:endParaRPr sz="1300"/>
          </a:p>
          <a:p>
            <a:pPr marL="266700" lvl="2" indent="-266700">
              <a:lnSpc>
                <a:spcPct val="80000"/>
              </a:lnSpc>
              <a:buSzPct val="100000"/>
              <a:buFont typeface="Wingdings"/>
              <a:buChar char="▪"/>
              <a:defRPr sz="900">
                <a:solidFill>
                  <a:srgbClr val="FFFFFF"/>
                </a:solidFill>
              </a:defRPr>
            </a:pPr>
            <a:r>
              <a:t>Replace image</a:t>
            </a:r>
            <a:endParaRPr sz="1300"/>
          </a:p>
          <a:p>
            <a:pPr marL="266700" lvl="2" indent="-266700">
              <a:lnSpc>
                <a:spcPct val="80000"/>
              </a:lnSpc>
              <a:buSzPct val="100000"/>
              <a:buFont typeface="Wingdings"/>
              <a:buChar char="▪"/>
              <a:defRPr sz="900">
                <a:solidFill>
                  <a:srgbClr val="FFFFFF"/>
                </a:solidFill>
              </a:defRPr>
            </a:pPr>
            <a:r>
              <a:t>Select image and click ‘Resize image to fit in placeholder’)</a:t>
            </a:r>
          </a:p>
        </p:txBody>
      </p:sp>
      <p:sp>
        <p:nvSpPr>
          <p:cNvPr id="13" name="Shape 34"/>
          <p:cNvSpPr>
            <a:spLocks noGrp="1"/>
          </p:cNvSpPr>
          <p:nvPr>
            <p:ph type="sldNum" sz="quarter" idx="2"/>
          </p:nvPr>
        </p:nvSpPr>
        <p:spPr bwMode="auto">
          <a:xfrm>
            <a:off x="5892800" y="6172200"/>
            <a:ext cx="2844800" cy="368301"/>
          </a:xfrm>
          <a:prstGeom prst="rect">
            <a:avLst/>
          </a:prstGeom>
        </p:spPr>
        <p:txBody>
          <a:bodyPr/>
          <a:lstStyle/>
          <a:p>
            <a:pPr>
              <a:defRPr/>
            </a:pPr>
            <a:fld id="{86CB4B4D-7CA3-9044-876B-883B54F8677D}" type="slidenum">
              <a:t>‹#›</a:t>
            </a:fld>
            <a:endParaRPr/>
          </a:p>
        </p:txBody>
      </p:sp>
    </p:spTree>
  </p:cSld>
  <p:clrMapOvr>
    <a:masterClrMapping/>
  </p:clrMapOvr>
  <p:hf/>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tx" userDrawn="1">
  <p:cSld name="1_Title Slide">
    <p:spTree>
      <p:nvGrpSpPr>
        <p:cNvPr id="1" name=""/>
        <p:cNvGrpSpPr/>
        <p:nvPr/>
      </p:nvGrpSpPr>
      <p:grpSpPr bwMode="auto">
        <a:xfrm>
          <a:off x="0" y="0"/>
          <a:ext cx="0" cy="0"/>
          <a:chOff x="0" y="0"/>
          <a:chExt cx="0" cy="0"/>
        </a:xfrm>
      </p:grpSpPr>
      <p:sp>
        <p:nvSpPr>
          <p:cNvPr id="4" name="Shape 41"/>
          <p:cNvSpPr/>
          <p:nvPr/>
        </p:nvSpPr>
        <p:spPr bwMode="auto">
          <a:xfrm>
            <a:off x="241903" y="181429"/>
            <a:ext cx="11710749" cy="6504214"/>
          </a:xfrm>
          <a:prstGeom prst="rect">
            <a:avLst/>
          </a:prstGeom>
          <a:solidFill>
            <a:srgbClr val="D6D2C4"/>
          </a:solidFill>
          <a:ln w="12700">
            <a:miter lim="400000"/>
          </a:ln>
        </p:spPr>
        <p:txBody>
          <a:bodyPr lIns="45719" rIns="45719" anchor="ctr"/>
          <a:lstStyle/>
          <a:p>
            <a:pPr algn="ctr">
              <a:defRPr>
                <a:solidFill>
                  <a:srgbClr val="FFFFFF"/>
                </a:solidFill>
              </a:defRPr>
            </a:pPr>
            <a:endParaRPr/>
          </a:p>
        </p:txBody>
      </p:sp>
      <p:pic>
        <p:nvPicPr>
          <p:cNvPr id="5" name="image1.png"/>
          <p:cNvPicPr>
            <a:picLocks noChangeAspect="1"/>
          </p:cNvPicPr>
          <p:nvPr/>
        </p:nvPicPr>
        <p:blipFill>
          <a:blip r:embed="rId2"/>
          <a:stretch/>
        </p:blipFill>
        <p:spPr bwMode="auto">
          <a:xfrm>
            <a:off x="9898116" y="181429"/>
            <a:ext cx="2037601" cy="762730"/>
          </a:xfrm>
          <a:prstGeom prst="rect">
            <a:avLst/>
          </a:prstGeom>
          <a:ln w="12700">
            <a:miter lim="400000"/>
          </a:ln>
        </p:spPr>
      </p:pic>
      <p:pic>
        <p:nvPicPr>
          <p:cNvPr id="6" name="image4.jpeg" descr="Section_Image.jpg"/>
          <p:cNvPicPr>
            <a:picLocks noChangeAspect="1"/>
          </p:cNvPicPr>
          <p:nvPr/>
        </p:nvPicPr>
        <p:blipFill>
          <a:blip r:embed="rId3"/>
          <a:srcRect l="102" t="16516" r="102"/>
          <a:stretch/>
        </p:blipFill>
        <p:spPr bwMode="auto">
          <a:xfrm>
            <a:off x="251428" y="1257300"/>
            <a:ext cx="11706851" cy="5419725"/>
          </a:xfrm>
          <a:prstGeom prst="rect">
            <a:avLst/>
          </a:prstGeom>
          <a:ln w="12700">
            <a:miter lim="400000"/>
          </a:ln>
        </p:spPr>
      </p:pic>
      <p:sp>
        <p:nvSpPr>
          <p:cNvPr id="7" name="Shape 44"/>
          <p:cNvSpPr>
            <a:spLocks noGrp="1"/>
          </p:cNvSpPr>
          <p:nvPr>
            <p:ph type="title"/>
          </p:nvPr>
        </p:nvSpPr>
        <p:spPr bwMode="auto">
          <a:xfrm>
            <a:off x="641047" y="2863019"/>
            <a:ext cx="8045754" cy="608316"/>
          </a:xfrm>
          <a:prstGeom prst="rect">
            <a:avLst/>
          </a:prstGeom>
        </p:spPr>
        <p:txBody>
          <a:bodyPr/>
          <a:lstStyle/>
          <a:p>
            <a:pPr>
              <a:defRPr/>
            </a:pPr>
            <a:r>
              <a:t>Click to edit Master title style</a:t>
            </a:r>
          </a:p>
        </p:txBody>
      </p:sp>
      <p:sp>
        <p:nvSpPr>
          <p:cNvPr id="8" name="Shape 45"/>
          <p:cNvSpPr>
            <a:spLocks noGrp="1"/>
          </p:cNvSpPr>
          <p:nvPr>
            <p:ph type="body" sz="quarter" idx="1"/>
          </p:nvPr>
        </p:nvSpPr>
        <p:spPr bwMode="auto">
          <a:xfrm>
            <a:off x="641047" y="3485113"/>
            <a:ext cx="6407151" cy="503239"/>
          </a:xfrm>
          <a:prstGeom prst="rect">
            <a:avLst/>
          </a:prstGeom>
        </p:spPr>
        <p:txBody>
          <a:bodyPr/>
          <a:lstStyle>
            <a:lvl1pPr marL="0" indent="0">
              <a:buSzTx/>
              <a:buFontTx/>
              <a:buNone/>
              <a:defRPr cap="all"/>
            </a:lvl1pPr>
          </a:lstStyle>
          <a:p>
            <a:pPr>
              <a:defRPr/>
            </a:pPr>
            <a:r>
              <a:t>Click to ADD SUBTITLE</a:t>
            </a:r>
          </a:p>
        </p:txBody>
      </p:sp>
      <p:sp>
        <p:nvSpPr>
          <p:cNvPr id="9" name="Shape 46"/>
          <p:cNvSpPr/>
          <p:nvPr/>
        </p:nvSpPr>
        <p:spPr bwMode="auto">
          <a:xfrm>
            <a:off x="342604" y="5842000"/>
            <a:ext cx="3591444" cy="655675"/>
          </a:xfrm>
          <a:prstGeom prst="rect">
            <a:avLst/>
          </a:prstGeom>
          <a:solidFill>
            <a:schemeClr val="accent1"/>
          </a:solidFill>
          <a:ln w="12700">
            <a:miter lim="400000"/>
          </a:ln>
        </p:spPr>
        <p:txBody>
          <a:bodyPr lIns="45719" rIns="45719" anchor="ctr">
            <a:normAutofit/>
          </a:bodyPr>
          <a:lstStyle/>
          <a:p>
            <a:pPr>
              <a:lnSpc>
                <a:spcPct val="80000"/>
              </a:lnSpc>
              <a:defRPr sz="900">
                <a:solidFill>
                  <a:srgbClr val="FFFFFF"/>
                </a:solidFill>
              </a:defRPr>
            </a:pPr>
            <a:r>
              <a:t>Note to user: Replace this image with your own.</a:t>
            </a:r>
            <a:endParaRPr sz="1300"/>
          </a:p>
          <a:p>
            <a:pPr marL="266700" indent="-266700">
              <a:lnSpc>
                <a:spcPct val="80000"/>
              </a:lnSpc>
              <a:buSzPct val="100000"/>
              <a:buFont typeface="Wingdings"/>
              <a:buChar char="▪"/>
              <a:defRPr sz="900">
                <a:solidFill>
                  <a:srgbClr val="FFFFFF"/>
                </a:solidFill>
              </a:defRPr>
            </a:pPr>
            <a:r>
              <a:t>Right click on this Placeholder box</a:t>
            </a:r>
            <a:endParaRPr sz="1300"/>
          </a:p>
          <a:p>
            <a:pPr marL="266700" lvl="2" indent="-266700">
              <a:lnSpc>
                <a:spcPct val="80000"/>
              </a:lnSpc>
              <a:buSzPct val="100000"/>
              <a:buFont typeface="Wingdings"/>
              <a:buChar char="▪"/>
              <a:defRPr sz="900">
                <a:solidFill>
                  <a:srgbClr val="FFFFFF"/>
                </a:solidFill>
              </a:defRPr>
            </a:pPr>
            <a:r>
              <a:t>Replace image</a:t>
            </a:r>
            <a:endParaRPr sz="1300"/>
          </a:p>
          <a:p>
            <a:pPr marL="266700" lvl="2" indent="-266700">
              <a:lnSpc>
                <a:spcPct val="80000"/>
              </a:lnSpc>
              <a:buSzPct val="100000"/>
              <a:buFont typeface="Wingdings"/>
              <a:buChar char="▪"/>
              <a:defRPr sz="900">
                <a:solidFill>
                  <a:srgbClr val="FFFFFF"/>
                </a:solidFill>
              </a:defRPr>
            </a:pPr>
            <a:r>
              <a:t>Select image and click ‘Resize image to fit in placeholder’)</a:t>
            </a:r>
          </a:p>
        </p:txBody>
      </p:sp>
      <p:pic>
        <p:nvPicPr>
          <p:cNvPr id="10" name="image6.png"/>
          <p:cNvPicPr>
            <a:picLocks noChangeAspect="1"/>
          </p:cNvPicPr>
          <p:nvPr/>
        </p:nvPicPr>
        <p:blipFill>
          <a:blip r:embed="rId4"/>
          <a:stretch/>
        </p:blipFill>
        <p:spPr bwMode="auto">
          <a:xfrm>
            <a:off x="8705849" y="3428107"/>
            <a:ext cx="3248918" cy="3248918"/>
          </a:xfrm>
          <a:prstGeom prst="rect">
            <a:avLst/>
          </a:prstGeom>
          <a:ln w="12700">
            <a:miter lim="400000"/>
          </a:ln>
        </p:spPr>
      </p:pic>
      <p:sp>
        <p:nvSpPr>
          <p:cNvPr id="11" name="Shape 48"/>
          <p:cNvSpPr>
            <a:spLocks noGrp="1"/>
          </p:cNvSpPr>
          <p:nvPr>
            <p:ph type="sldNum" sz="quarter" idx="2"/>
          </p:nvPr>
        </p:nvSpPr>
        <p:spPr bwMode="auto">
          <a:xfrm>
            <a:off x="5892800" y="6172200"/>
            <a:ext cx="2844800" cy="368301"/>
          </a:xfrm>
          <a:prstGeom prst="rect">
            <a:avLst/>
          </a:prstGeom>
        </p:spPr>
        <p:txBody>
          <a:bodyPr/>
          <a:lstStyle/>
          <a:p>
            <a:pPr>
              <a:defRPr/>
            </a:pPr>
            <a:fld id="{86CB4B4D-7CA3-9044-876B-883B54F8677D}" type="slidenum">
              <a:t>‹#›</a:t>
            </a:fld>
            <a:endParaRPr/>
          </a:p>
        </p:txBody>
      </p:sp>
    </p:spTree>
  </p:cSld>
  <p:clrMapOvr>
    <a:masterClrMapping/>
  </p:clrMapOvr>
  <p:hf/>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x" userDrawn="1">
  <p:cSld name="Section Header">
    <p:spTree>
      <p:nvGrpSpPr>
        <p:cNvPr id="1" name=""/>
        <p:cNvGrpSpPr/>
        <p:nvPr/>
      </p:nvGrpSpPr>
      <p:grpSpPr bwMode="auto">
        <a:xfrm>
          <a:off x="0" y="0"/>
          <a:ext cx="0" cy="0"/>
          <a:chOff x="0" y="0"/>
          <a:chExt cx="0" cy="0"/>
        </a:xfrm>
      </p:grpSpPr>
      <p:sp>
        <p:nvSpPr>
          <p:cNvPr id="4" name="Shape 55"/>
          <p:cNvSpPr/>
          <p:nvPr/>
        </p:nvSpPr>
        <p:spPr bwMode="auto">
          <a:xfrm>
            <a:off x="241904" y="181429"/>
            <a:ext cx="11710800" cy="6504214"/>
          </a:xfrm>
          <a:prstGeom prst="rect">
            <a:avLst/>
          </a:prstGeom>
          <a:solidFill>
            <a:srgbClr val="D6D2C4"/>
          </a:solidFill>
          <a:ln w="12700">
            <a:miter lim="400000"/>
          </a:ln>
        </p:spPr>
        <p:txBody>
          <a:bodyPr lIns="45719" rIns="45719" anchor="ctr"/>
          <a:lstStyle/>
          <a:p>
            <a:pPr algn="ctr">
              <a:defRPr>
                <a:solidFill>
                  <a:srgbClr val="FFFFFF"/>
                </a:solidFill>
              </a:defRPr>
            </a:pPr>
            <a:endParaRPr/>
          </a:p>
        </p:txBody>
      </p:sp>
      <p:pic>
        <p:nvPicPr>
          <p:cNvPr id="5" name="image7.png" descr="MAC21_190.5x254_PowerPoint_Images_Cov v3.png"/>
          <p:cNvPicPr>
            <a:picLocks noChangeAspect="1"/>
          </p:cNvPicPr>
          <p:nvPr/>
        </p:nvPicPr>
        <p:blipFill>
          <a:blip r:embed="rId2"/>
          <a:stretch/>
        </p:blipFill>
        <p:spPr bwMode="auto">
          <a:xfrm>
            <a:off x="0" y="0"/>
            <a:ext cx="5844033" cy="6858000"/>
          </a:xfrm>
          <a:prstGeom prst="rect">
            <a:avLst/>
          </a:prstGeom>
          <a:ln w="12700">
            <a:miter lim="400000"/>
          </a:ln>
        </p:spPr>
      </p:pic>
      <p:sp>
        <p:nvSpPr>
          <p:cNvPr id="6" name="Shape 57"/>
          <p:cNvSpPr>
            <a:spLocks noGrp="1"/>
          </p:cNvSpPr>
          <p:nvPr>
            <p:ph type="body" sz="quarter" idx="1"/>
          </p:nvPr>
        </p:nvSpPr>
        <p:spPr bwMode="auto">
          <a:xfrm>
            <a:off x="6161301" y="6183276"/>
            <a:ext cx="5772668" cy="275581"/>
          </a:xfrm>
          <a:prstGeom prst="rect">
            <a:avLst/>
          </a:prstGeom>
        </p:spPr>
        <p:txBody>
          <a:bodyPr/>
          <a:lstStyle>
            <a:lvl1pPr marL="0" indent="0">
              <a:spcBef>
                <a:spcPts val="200"/>
              </a:spcBef>
              <a:buSzTx/>
              <a:buFontTx/>
              <a:buNone/>
              <a:defRPr sz="1100"/>
            </a:lvl1pPr>
          </a:lstStyle>
          <a:p>
            <a:pPr>
              <a:defRPr/>
            </a:pPr>
            <a:r>
              <a:t>DATE: 3 October 2014</a:t>
            </a:r>
          </a:p>
        </p:txBody>
      </p:sp>
      <p:sp>
        <p:nvSpPr>
          <p:cNvPr id="7" name="Shape 58"/>
          <p:cNvSpPr>
            <a:spLocks noGrp="1"/>
          </p:cNvSpPr>
          <p:nvPr>
            <p:ph type="title"/>
          </p:nvPr>
        </p:nvSpPr>
        <p:spPr bwMode="auto">
          <a:xfrm>
            <a:off x="6192010" y="2708919"/>
            <a:ext cx="5664630" cy="648001"/>
          </a:xfrm>
          <a:prstGeom prst="rect">
            <a:avLst/>
          </a:prstGeom>
        </p:spPr>
        <p:txBody>
          <a:bodyPr/>
          <a:lstStyle/>
          <a:p>
            <a:pPr>
              <a:defRPr/>
            </a:pPr>
            <a:r>
              <a:t>Click to add title</a:t>
            </a:r>
          </a:p>
        </p:txBody>
      </p:sp>
      <p:sp>
        <p:nvSpPr>
          <p:cNvPr id="8" name="Shape 59"/>
          <p:cNvSpPr>
            <a:spLocks noGrp="1"/>
          </p:cNvSpPr>
          <p:nvPr>
            <p:ph type="body" sz="quarter" idx="13"/>
          </p:nvPr>
        </p:nvSpPr>
        <p:spPr bwMode="auto">
          <a:xfrm>
            <a:off x="6191250" y="3357564"/>
            <a:ext cx="5666317" cy="503238"/>
          </a:xfrm>
          <a:prstGeom prst="rect">
            <a:avLst/>
          </a:prstGeom>
        </p:spPr>
        <p:txBody>
          <a:bodyPr/>
          <a:lstStyle/>
          <a:p>
            <a:pPr marL="0" indent="0">
              <a:buSzTx/>
              <a:buFontTx/>
              <a:buNone/>
              <a:defRPr cap="all">
                <a:solidFill>
                  <a:schemeClr val="accent1"/>
                </a:solidFill>
              </a:defRPr>
            </a:pPr>
            <a:endParaRPr/>
          </a:p>
        </p:txBody>
      </p:sp>
      <p:pic>
        <p:nvPicPr>
          <p:cNvPr id="9" name="image1.png"/>
          <p:cNvPicPr>
            <a:picLocks noChangeAspect="1"/>
          </p:cNvPicPr>
          <p:nvPr/>
        </p:nvPicPr>
        <p:blipFill>
          <a:blip r:embed="rId3"/>
          <a:stretch/>
        </p:blipFill>
        <p:spPr bwMode="auto">
          <a:xfrm>
            <a:off x="9896368" y="181429"/>
            <a:ext cx="2037601" cy="762730"/>
          </a:xfrm>
          <a:prstGeom prst="rect">
            <a:avLst/>
          </a:prstGeom>
          <a:ln w="12700">
            <a:miter lim="400000"/>
          </a:ln>
        </p:spPr>
      </p:pic>
      <p:sp>
        <p:nvSpPr>
          <p:cNvPr id="10" name="Shape 61"/>
          <p:cNvSpPr>
            <a:spLocks noGrp="1"/>
          </p:cNvSpPr>
          <p:nvPr>
            <p:ph type="sldNum" sz="quarter" idx="2"/>
          </p:nvPr>
        </p:nvSpPr>
        <p:spPr bwMode="auto">
          <a:xfrm>
            <a:off x="5892800" y="6172200"/>
            <a:ext cx="2844800" cy="368301"/>
          </a:xfrm>
          <a:prstGeom prst="rect">
            <a:avLst/>
          </a:prstGeom>
        </p:spPr>
        <p:txBody>
          <a:bodyPr/>
          <a:lstStyle/>
          <a:p>
            <a:pPr>
              <a:defRPr/>
            </a:pPr>
            <a:fld id="{86CB4B4D-7CA3-9044-876B-883B54F8677D}" type="slidenum">
              <a:t>‹#›</a:t>
            </a:fld>
            <a:endParaRPr/>
          </a:p>
        </p:txBody>
      </p:sp>
    </p:spTree>
  </p:cSld>
  <p:clrMapOvr>
    <a:masterClrMapping/>
  </p:clrMapOvr>
  <p:hf/>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x" userDrawn="1">
  <p:cSld name="One Column Content">
    <p:spTree>
      <p:nvGrpSpPr>
        <p:cNvPr id="1" name=""/>
        <p:cNvGrpSpPr/>
        <p:nvPr/>
      </p:nvGrpSpPr>
      <p:grpSpPr bwMode="auto">
        <a:xfrm>
          <a:off x="0" y="0"/>
          <a:ext cx="0" cy="0"/>
          <a:chOff x="0" y="0"/>
          <a:chExt cx="0" cy="0"/>
        </a:xfrm>
      </p:grpSpPr>
      <p:sp>
        <p:nvSpPr>
          <p:cNvPr id="4" name="Shape 68"/>
          <p:cNvSpPr>
            <a:spLocks noGrp="1"/>
          </p:cNvSpPr>
          <p:nvPr>
            <p:ph type="title"/>
          </p:nvPr>
        </p:nvSpPr>
        <p:spPr bwMode="auto">
          <a:xfrm>
            <a:off x="609600" y="274638"/>
            <a:ext cx="8544001" cy="648000"/>
          </a:xfrm>
          <a:prstGeom prst="rect">
            <a:avLst/>
          </a:prstGeom>
        </p:spPr>
        <p:txBody>
          <a:bodyPr/>
          <a:lstStyle/>
          <a:p>
            <a:pPr>
              <a:defRPr/>
            </a:pPr>
            <a:r>
              <a:t>Click to edit master title style</a:t>
            </a:r>
          </a:p>
        </p:txBody>
      </p:sp>
      <p:sp>
        <p:nvSpPr>
          <p:cNvPr id="5" name="Shape 69"/>
          <p:cNvSpPr>
            <a:spLocks noGrp="1"/>
          </p:cNvSpPr>
          <p:nvPr>
            <p:ph type="body" idx="1"/>
          </p:nvPr>
        </p:nvSpPr>
        <p:spPr bwMode="auto">
          <a:xfrm>
            <a:off x="609600" y="1600200"/>
            <a:ext cx="10972800" cy="4525964"/>
          </a:xfrm>
          <a:prstGeom prst="rect">
            <a:avLst/>
          </a:prstGeom>
        </p:spPr>
        <p:txBody>
          <a:bodyPr/>
          <a:lstStyle>
            <a:lvl1pPr marL="0" indent="0">
              <a:buSzTx/>
              <a:buFontTx/>
              <a:buNone/>
            </a:lvl1pPr>
          </a:lstStyle>
          <a:p>
            <a:pPr>
              <a:defRPr/>
            </a:pPr>
            <a:r>
              <a:t>Content no bullets</a:t>
            </a:r>
          </a:p>
        </p:txBody>
      </p:sp>
      <p:sp>
        <p:nvSpPr>
          <p:cNvPr id="6" name="Shape 70"/>
          <p:cNvSpPr>
            <a:spLocks noGrp="1"/>
          </p:cNvSpPr>
          <p:nvPr>
            <p:ph type="sldNum" sz="quarter" idx="2"/>
          </p:nvPr>
        </p:nvSpPr>
        <p:spPr bwMode="auto">
          <a:xfrm>
            <a:off x="11336997" y="6450398"/>
            <a:ext cx="245404" cy="226987"/>
          </a:xfrm>
          <a:prstGeom prst="rect">
            <a:avLst/>
          </a:prstGeom>
        </p:spPr>
        <p:txBody>
          <a:bodyPr/>
          <a:lstStyle/>
          <a:p>
            <a:pPr>
              <a:defRPr/>
            </a:pPr>
            <a:fld id="{86CB4B4D-7CA3-9044-876B-883B54F8677D}" type="slidenum">
              <a:t>‹#›</a:t>
            </a:fld>
            <a:endParaRPr/>
          </a:p>
        </p:txBody>
      </p:sp>
      <p:sp>
        <p:nvSpPr>
          <p:cNvPr id="7" name="Shape 71"/>
          <p:cNvSpPr>
            <a:spLocks noGrp="1"/>
          </p:cNvSpPr>
          <p:nvPr>
            <p:ph type="body" sz="quarter" idx="13"/>
          </p:nvPr>
        </p:nvSpPr>
        <p:spPr bwMode="auto">
          <a:xfrm>
            <a:off x="623391" y="908720"/>
            <a:ext cx="8542867" cy="503239"/>
          </a:xfrm>
          <a:prstGeom prst="rect">
            <a:avLst/>
          </a:prstGeom>
        </p:spPr>
        <p:txBody>
          <a:bodyPr/>
          <a:lstStyle/>
          <a:p>
            <a:pPr marL="0" indent="0">
              <a:buSzTx/>
              <a:buFontTx/>
              <a:buNone/>
              <a:defRPr cap="all">
                <a:solidFill>
                  <a:schemeClr val="accent1"/>
                </a:solidFill>
              </a:defRPr>
            </a:pPr>
            <a:endParaRPr/>
          </a:p>
        </p:txBody>
      </p:sp>
    </p:spTree>
  </p:cSld>
  <p:clrMapOvr>
    <a:masterClrMapping/>
  </p:clrMapOvr>
  <p:hf/>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x" userDrawn="1">
  <p:cSld name="One Column Bullets">
    <p:spTree>
      <p:nvGrpSpPr>
        <p:cNvPr id="1" name=""/>
        <p:cNvGrpSpPr/>
        <p:nvPr/>
      </p:nvGrpSpPr>
      <p:grpSpPr bwMode="auto">
        <a:xfrm>
          <a:off x="0" y="0"/>
          <a:ext cx="0" cy="0"/>
          <a:chOff x="0" y="0"/>
          <a:chExt cx="0" cy="0"/>
        </a:xfrm>
      </p:grpSpPr>
      <p:sp>
        <p:nvSpPr>
          <p:cNvPr id="4" name="Shape 78"/>
          <p:cNvSpPr>
            <a:spLocks noGrp="1"/>
          </p:cNvSpPr>
          <p:nvPr>
            <p:ph type="body" idx="1"/>
          </p:nvPr>
        </p:nvSpPr>
        <p:spPr bwMode="auto">
          <a:xfrm>
            <a:off x="594785" y="1604963"/>
            <a:ext cx="11002434" cy="4524376"/>
          </a:xfrm>
          <a:prstGeom prst="rect">
            <a:avLst/>
          </a:prstGeom>
        </p:spPr>
        <p:txBody>
          <a:bodyPr/>
          <a:lstStyle/>
          <a:p>
            <a:pPr>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5" name="Shape 79"/>
          <p:cNvSpPr>
            <a:spLocks noGrp="1"/>
          </p:cNvSpPr>
          <p:nvPr>
            <p:ph type="title"/>
          </p:nvPr>
        </p:nvSpPr>
        <p:spPr bwMode="auto">
          <a:xfrm>
            <a:off x="609600" y="274638"/>
            <a:ext cx="8544001" cy="648000"/>
          </a:xfrm>
          <a:prstGeom prst="rect">
            <a:avLst/>
          </a:prstGeom>
        </p:spPr>
        <p:txBody>
          <a:bodyPr/>
          <a:lstStyle/>
          <a:p>
            <a:pPr>
              <a:defRPr/>
            </a:pPr>
            <a:r>
              <a:t>Click to edit master title style</a:t>
            </a:r>
          </a:p>
        </p:txBody>
      </p:sp>
      <p:sp>
        <p:nvSpPr>
          <p:cNvPr id="6" name="Shape 80"/>
          <p:cNvSpPr>
            <a:spLocks noGrp="1"/>
          </p:cNvSpPr>
          <p:nvPr>
            <p:ph type="sldNum" sz="quarter" idx="2"/>
          </p:nvPr>
        </p:nvSpPr>
        <p:spPr bwMode="auto">
          <a:xfrm>
            <a:off x="11336997" y="6450398"/>
            <a:ext cx="245404" cy="226987"/>
          </a:xfrm>
          <a:prstGeom prst="rect">
            <a:avLst/>
          </a:prstGeom>
        </p:spPr>
        <p:txBody>
          <a:bodyPr/>
          <a:lstStyle/>
          <a:p>
            <a:pPr>
              <a:defRPr/>
            </a:pPr>
            <a:fld id="{86CB4B4D-7CA3-9044-876B-883B54F8677D}" type="slidenum">
              <a:t>‹#›</a:t>
            </a:fld>
            <a:endParaRPr/>
          </a:p>
        </p:txBody>
      </p:sp>
      <p:sp>
        <p:nvSpPr>
          <p:cNvPr id="7" name="Shape 81"/>
          <p:cNvSpPr>
            <a:spLocks noGrp="1"/>
          </p:cNvSpPr>
          <p:nvPr>
            <p:ph type="body" sz="quarter" idx="13"/>
          </p:nvPr>
        </p:nvSpPr>
        <p:spPr bwMode="auto">
          <a:xfrm>
            <a:off x="623391" y="908720"/>
            <a:ext cx="8542867" cy="503239"/>
          </a:xfrm>
          <a:prstGeom prst="rect">
            <a:avLst/>
          </a:prstGeom>
        </p:spPr>
        <p:txBody>
          <a:bodyPr/>
          <a:lstStyle/>
          <a:p>
            <a:pPr marL="0" indent="0">
              <a:buSzTx/>
              <a:buFontTx/>
              <a:buNone/>
              <a:defRPr cap="all">
                <a:solidFill>
                  <a:schemeClr val="accent1"/>
                </a:solidFill>
              </a:defRPr>
            </a:pPr>
            <a:endParaRPr/>
          </a:p>
        </p:txBody>
      </p:sp>
    </p:spTree>
  </p:cSld>
  <p:clrMapOvr>
    <a:masterClrMapping/>
  </p:clrMapOvr>
  <p:hf/>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tx" userDrawn="1">
  <p:cSld name="Two Column Content">
    <p:spTree>
      <p:nvGrpSpPr>
        <p:cNvPr id="1" name=""/>
        <p:cNvGrpSpPr/>
        <p:nvPr/>
      </p:nvGrpSpPr>
      <p:grpSpPr bwMode="auto">
        <a:xfrm>
          <a:off x="0" y="0"/>
          <a:ext cx="0" cy="0"/>
          <a:chOff x="0" y="0"/>
          <a:chExt cx="0" cy="0"/>
        </a:xfrm>
      </p:grpSpPr>
      <p:sp>
        <p:nvSpPr>
          <p:cNvPr id="4" name="Shape 88"/>
          <p:cNvSpPr>
            <a:spLocks noGrp="1"/>
          </p:cNvSpPr>
          <p:nvPr>
            <p:ph type="title"/>
          </p:nvPr>
        </p:nvSpPr>
        <p:spPr bwMode="auto">
          <a:xfrm>
            <a:off x="609600" y="274638"/>
            <a:ext cx="8544001" cy="648000"/>
          </a:xfrm>
          <a:prstGeom prst="rect">
            <a:avLst/>
          </a:prstGeom>
        </p:spPr>
        <p:txBody>
          <a:bodyPr/>
          <a:lstStyle/>
          <a:p>
            <a:pPr>
              <a:defRPr/>
            </a:pPr>
            <a:r>
              <a:t>Click to edit master title style</a:t>
            </a:r>
          </a:p>
        </p:txBody>
      </p:sp>
      <p:sp>
        <p:nvSpPr>
          <p:cNvPr id="5" name="Shape 89"/>
          <p:cNvSpPr>
            <a:spLocks noGrp="1"/>
          </p:cNvSpPr>
          <p:nvPr>
            <p:ph type="body" sz="half" idx="1"/>
          </p:nvPr>
        </p:nvSpPr>
        <p:spPr bwMode="auto">
          <a:xfrm>
            <a:off x="609600" y="1594757"/>
            <a:ext cx="5348516" cy="4525964"/>
          </a:xfrm>
          <a:prstGeom prst="rect">
            <a:avLst/>
          </a:prstGeom>
        </p:spPr>
        <p:txBody>
          <a:bodyPr/>
          <a:lstStyle>
            <a:lvl1pPr marL="0" indent="0">
              <a:buSzTx/>
              <a:buFontTx/>
              <a:buNone/>
            </a:lvl1pPr>
          </a:lstStyle>
          <a:p>
            <a:pPr>
              <a:defRPr/>
            </a:pPr>
            <a:r>
              <a:t>Two Column content no bullets</a:t>
            </a:r>
          </a:p>
        </p:txBody>
      </p:sp>
      <p:sp>
        <p:nvSpPr>
          <p:cNvPr id="6" name="Shape 90"/>
          <p:cNvSpPr>
            <a:spLocks noGrp="1"/>
          </p:cNvSpPr>
          <p:nvPr>
            <p:ph type="sldNum" sz="quarter" idx="2"/>
          </p:nvPr>
        </p:nvSpPr>
        <p:spPr bwMode="auto">
          <a:xfrm>
            <a:off x="11336997" y="6450398"/>
            <a:ext cx="245404" cy="226987"/>
          </a:xfrm>
          <a:prstGeom prst="rect">
            <a:avLst/>
          </a:prstGeom>
        </p:spPr>
        <p:txBody>
          <a:bodyPr/>
          <a:lstStyle/>
          <a:p>
            <a:pPr>
              <a:defRPr/>
            </a:pPr>
            <a:fld id="{86CB4B4D-7CA3-9044-876B-883B54F8677D}" type="slidenum">
              <a:t>‹#›</a:t>
            </a:fld>
            <a:endParaRPr/>
          </a:p>
        </p:txBody>
      </p:sp>
      <p:sp>
        <p:nvSpPr>
          <p:cNvPr id="7" name="Shape 91"/>
          <p:cNvSpPr>
            <a:spLocks noGrp="1"/>
          </p:cNvSpPr>
          <p:nvPr>
            <p:ph type="body" sz="quarter" idx="13"/>
          </p:nvPr>
        </p:nvSpPr>
        <p:spPr bwMode="auto">
          <a:xfrm>
            <a:off x="623391" y="908720"/>
            <a:ext cx="8542867" cy="503239"/>
          </a:xfrm>
          <a:prstGeom prst="rect">
            <a:avLst/>
          </a:prstGeom>
        </p:spPr>
        <p:txBody>
          <a:bodyPr/>
          <a:lstStyle/>
          <a:p>
            <a:pPr marL="0" indent="0">
              <a:buSzTx/>
              <a:buFontTx/>
              <a:buNone/>
              <a:defRPr cap="all">
                <a:solidFill>
                  <a:schemeClr val="accent1"/>
                </a:solidFill>
              </a:defRPr>
            </a:pPr>
            <a:endParaRPr/>
          </a:p>
        </p:txBody>
      </p:sp>
    </p:spTree>
  </p:cSld>
  <p:clrMapOvr>
    <a:masterClrMapping/>
  </p:clrMapOvr>
  <p:hf/>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tx" userDrawn="1">
  <p:cSld name="1_Two Column Bullets">
    <p:spTree>
      <p:nvGrpSpPr>
        <p:cNvPr id="1" name=""/>
        <p:cNvGrpSpPr/>
        <p:nvPr/>
      </p:nvGrpSpPr>
      <p:grpSpPr bwMode="auto">
        <a:xfrm>
          <a:off x="0" y="0"/>
          <a:ext cx="0" cy="0"/>
          <a:chOff x="0" y="0"/>
          <a:chExt cx="0" cy="0"/>
        </a:xfrm>
      </p:grpSpPr>
      <p:sp>
        <p:nvSpPr>
          <p:cNvPr id="4" name="Shape 98"/>
          <p:cNvSpPr>
            <a:spLocks noGrp="1"/>
          </p:cNvSpPr>
          <p:nvPr>
            <p:ph type="title"/>
          </p:nvPr>
        </p:nvSpPr>
        <p:spPr bwMode="auto">
          <a:xfrm>
            <a:off x="609600" y="274638"/>
            <a:ext cx="8544001" cy="648000"/>
          </a:xfrm>
          <a:prstGeom prst="rect">
            <a:avLst/>
          </a:prstGeom>
        </p:spPr>
        <p:txBody>
          <a:bodyPr/>
          <a:lstStyle/>
          <a:p>
            <a:pPr>
              <a:defRPr/>
            </a:pPr>
            <a:r>
              <a:t>Click to edit master title style</a:t>
            </a:r>
          </a:p>
        </p:txBody>
      </p:sp>
      <p:sp>
        <p:nvSpPr>
          <p:cNvPr id="5" name="Shape 99"/>
          <p:cNvSpPr>
            <a:spLocks noGrp="1"/>
          </p:cNvSpPr>
          <p:nvPr>
            <p:ph type="sldNum" sz="quarter" idx="2"/>
          </p:nvPr>
        </p:nvSpPr>
        <p:spPr bwMode="auto">
          <a:xfrm>
            <a:off x="11336997" y="6450398"/>
            <a:ext cx="245404" cy="226987"/>
          </a:xfrm>
          <a:prstGeom prst="rect">
            <a:avLst/>
          </a:prstGeom>
        </p:spPr>
        <p:txBody>
          <a:bodyPr/>
          <a:lstStyle/>
          <a:p>
            <a:pPr>
              <a:defRPr/>
            </a:pPr>
            <a:fld id="{86CB4B4D-7CA3-9044-876B-883B54F8677D}" type="slidenum">
              <a:t>‹#›</a:t>
            </a:fld>
            <a:endParaRPr/>
          </a:p>
        </p:txBody>
      </p:sp>
      <p:sp>
        <p:nvSpPr>
          <p:cNvPr id="6" name="Shape 100"/>
          <p:cNvSpPr>
            <a:spLocks noGrp="1"/>
          </p:cNvSpPr>
          <p:nvPr>
            <p:ph type="body" sz="quarter" idx="1"/>
          </p:nvPr>
        </p:nvSpPr>
        <p:spPr bwMode="auto">
          <a:xfrm>
            <a:off x="623391" y="908720"/>
            <a:ext cx="8542868" cy="503239"/>
          </a:xfrm>
          <a:prstGeom prst="rect">
            <a:avLst/>
          </a:prstGeom>
        </p:spPr>
        <p:txBody>
          <a:bodyPr/>
          <a:lstStyle>
            <a:lvl1pPr marL="0" indent="0">
              <a:buSzTx/>
              <a:buFontTx/>
              <a:buNone/>
              <a:defRPr cap="all">
                <a:solidFill>
                  <a:schemeClr val="accent1"/>
                </a:solidFill>
              </a:defRPr>
            </a:lvl1pPr>
          </a:lstStyle>
          <a:p>
            <a:pPr>
              <a:defRPr/>
            </a:pPr>
            <a:r>
              <a:t>Click to ADD SUBTITLE</a:t>
            </a:r>
          </a:p>
        </p:txBody>
      </p:sp>
      <p:sp>
        <p:nvSpPr>
          <p:cNvPr id="7" name="Shape 101"/>
          <p:cNvSpPr>
            <a:spLocks noGrp="1"/>
          </p:cNvSpPr>
          <p:nvPr>
            <p:ph type="body" sz="half" idx="13"/>
          </p:nvPr>
        </p:nvSpPr>
        <p:spPr bwMode="auto">
          <a:xfrm>
            <a:off x="609599" y="1591583"/>
            <a:ext cx="5306485" cy="4529139"/>
          </a:xfrm>
          <a:prstGeom prst="rect">
            <a:avLst/>
          </a:prstGeom>
        </p:spPr>
        <p:txBody>
          <a:bodyPr/>
          <a:lstStyle/>
          <a:p>
            <a:pPr>
              <a:defRPr/>
            </a:pPr>
            <a:endParaRPr/>
          </a:p>
        </p:txBody>
      </p:sp>
      <p:sp>
        <p:nvSpPr>
          <p:cNvPr id="8" name="Shape 102"/>
          <p:cNvSpPr>
            <a:spLocks noGrp="1"/>
          </p:cNvSpPr>
          <p:nvPr>
            <p:ph type="body" sz="half" idx="14"/>
          </p:nvPr>
        </p:nvSpPr>
        <p:spPr bwMode="auto">
          <a:xfrm>
            <a:off x="6248399" y="1591583"/>
            <a:ext cx="5306485" cy="4529139"/>
          </a:xfrm>
          <a:prstGeom prst="rect">
            <a:avLst/>
          </a:prstGeom>
        </p:spPr>
        <p:txBody>
          <a:bodyPr/>
          <a:lstStyle/>
          <a:p>
            <a:pPr>
              <a:defRPr/>
            </a:pPr>
            <a:endParaRPr/>
          </a:p>
        </p:txBody>
      </p:sp>
    </p:spTree>
  </p:cSld>
  <p:clrMapOvr>
    <a:masterClrMapping/>
  </p:clrMapOvr>
  <p:hf/>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tx" userDrawn="1">
  <p:cSld name="Title Only">
    <p:spTree>
      <p:nvGrpSpPr>
        <p:cNvPr id="1" name=""/>
        <p:cNvGrpSpPr/>
        <p:nvPr/>
      </p:nvGrpSpPr>
      <p:grpSpPr bwMode="auto">
        <a:xfrm>
          <a:off x="0" y="0"/>
          <a:ext cx="0" cy="0"/>
          <a:chOff x="0" y="0"/>
          <a:chExt cx="0" cy="0"/>
        </a:xfrm>
      </p:grpSpPr>
      <p:sp>
        <p:nvSpPr>
          <p:cNvPr id="4" name="Shape 109"/>
          <p:cNvSpPr>
            <a:spLocks noGrp="1"/>
          </p:cNvSpPr>
          <p:nvPr>
            <p:ph type="title"/>
          </p:nvPr>
        </p:nvSpPr>
        <p:spPr bwMode="auto">
          <a:xfrm>
            <a:off x="609600" y="274638"/>
            <a:ext cx="8544001" cy="648000"/>
          </a:xfrm>
          <a:prstGeom prst="rect">
            <a:avLst/>
          </a:prstGeom>
        </p:spPr>
        <p:txBody>
          <a:bodyPr/>
          <a:lstStyle/>
          <a:p>
            <a:pPr>
              <a:defRPr/>
            </a:pPr>
            <a:r>
              <a:t>Click to edit master title style</a:t>
            </a:r>
          </a:p>
        </p:txBody>
      </p:sp>
      <p:sp>
        <p:nvSpPr>
          <p:cNvPr id="5" name="Shape 110"/>
          <p:cNvSpPr>
            <a:spLocks noGrp="1"/>
          </p:cNvSpPr>
          <p:nvPr>
            <p:ph type="sldNum" sz="quarter" idx="2"/>
          </p:nvPr>
        </p:nvSpPr>
        <p:spPr bwMode="auto">
          <a:xfrm>
            <a:off x="11336997" y="6450398"/>
            <a:ext cx="245404" cy="226987"/>
          </a:xfrm>
          <a:prstGeom prst="rect">
            <a:avLst/>
          </a:prstGeom>
        </p:spPr>
        <p:txBody>
          <a:bodyPr/>
          <a:lstStyle/>
          <a:p>
            <a:pPr>
              <a:defRPr/>
            </a:pPr>
            <a:fld id="{86CB4B4D-7CA3-9044-876B-883B54F8677D}" type="slidenum">
              <a:t>‹#›</a:t>
            </a:fld>
            <a:endParaRPr/>
          </a:p>
        </p:txBody>
      </p:sp>
      <p:sp>
        <p:nvSpPr>
          <p:cNvPr id="6" name="Shape 111"/>
          <p:cNvSpPr>
            <a:spLocks noGrp="1"/>
          </p:cNvSpPr>
          <p:nvPr>
            <p:ph type="body" sz="quarter" idx="1"/>
          </p:nvPr>
        </p:nvSpPr>
        <p:spPr bwMode="auto">
          <a:xfrm>
            <a:off x="623391" y="908720"/>
            <a:ext cx="8542868" cy="503239"/>
          </a:xfrm>
          <a:prstGeom prst="rect">
            <a:avLst/>
          </a:prstGeom>
        </p:spPr>
        <p:txBody>
          <a:bodyPr/>
          <a:lstStyle>
            <a:lvl1pPr marL="0" indent="0">
              <a:buSzTx/>
              <a:buFontTx/>
              <a:buNone/>
              <a:defRPr cap="all">
                <a:solidFill>
                  <a:schemeClr val="accent1"/>
                </a:solidFill>
              </a:defRPr>
            </a:lvl1pPr>
          </a:lstStyle>
          <a:p>
            <a:pPr>
              <a:defRPr/>
            </a:pPr>
            <a:r>
              <a:t>Click to ADD SUBTITLE</a:t>
            </a:r>
          </a:p>
        </p:txBody>
      </p:sp>
    </p:spTree>
  </p:cSld>
  <p:clrMapOvr>
    <a:masterClrMapping/>
  </p:clrMapOvr>
  <p:hf/>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bwMode="auto">
        <a:xfrm>
          <a:off x="0" y="0"/>
          <a:ext cx="0" cy="0"/>
          <a:chOff x="0" y="0"/>
          <a:chExt cx="0" cy="0"/>
        </a:xfrm>
      </p:grpSpPr>
      <p:pic>
        <p:nvPicPr>
          <p:cNvPr id="4" name="image1.png"/>
          <p:cNvPicPr>
            <a:picLocks noChangeAspect="1"/>
          </p:cNvPicPr>
          <p:nvPr/>
        </p:nvPicPr>
        <p:blipFill>
          <a:blip r:embed="rId14"/>
          <a:stretch/>
        </p:blipFill>
        <p:spPr bwMode="auto">
          <a:xfrm>
            <a:off x="9635070" y="217272"/>
            <a:ext cx="2037601" cy="762731"/>
          </a:xfrm>
          <a:prstGeom prst="rect">
            <a:avLst/>
          </a:prstGeom>
          <a:ln w="12700">
            <a:miter lim="400000"/>
          </a:ln>
        </p:spPr>
      </p:pic>
      <p:sp>
        <p:nvSpPr>
          <p:cNvPr id="5" name="Shape 3"/>
          <p:cNvSpPr>
            <a:spLocks noGrp="1"/>
          </p:cNvSpPr>
          <p:nvPr>
            <p:ph type="sldNum" sz="quarter" idx="2"/>
          </p:nvPr>
        </p:nvSpPr>
        <p:spPr bwMode="auto">
          <a:xfrm>
            <a:off x="11336997" y="6378390"/>
            <a:ext cx="245404" cy="226987"/>
          </a:xfrm>
          <a:prstGeom prst="rect">
            <a:avLst/>
          </a:prstGeom>
          <a:ln w="12700">
            <a:miter lim="400000"/>
          </a:ln>
        </p:spPr>
        <p:txBody>
          <a:bodyPr wrap="none" lIns="45719" rIns="45719" anchor="ctr">
            <a:spAutoFit/>
          </a:bodyPr>
          <a:lstStyle>
            <a:lvl1pPr algn="r">
              <a:defRPr sz="1000">
                <a:solidFill>
                  <a:srgbClr val="888888"/>
                </a:solidFill>
              </a:defRPr>
            </a:lvl1pPr>
          </a:lstStyle>
          <a:p>
            <a:pPr>
              <a:defRPr/>
            </a:pPr>
            <a:fld id="{86CB4B4D-7CA3-9044-876B-883B54F8677D}" type="slidenum">
              <a:t>‹#›</a:t>
            </a:fld>
            <a:endParaRPr/>
          </a:p>
        </p:txBody>
      </p:sp>
      <p:sp>
        <p:nvSpPr>
          <p:cNvPr id="6" name="Shape 4"/>
          <p:cNvSpPr>
            <a:spLocks noGrp="1"/>
          </p:cNvSpPr>
          <p:nvPr>
            <p:ph type="title"/>
          </p:nvPr>
        </p:nvSpPr>
        <p:spPr bwMode="auto">
          <a:xfrm>
            <a:off x="609600" y="274637"/>
            <a:ext cx="10972800" cy="1325564"/>
          </a:xfrm>
          <a:prstGeom prst="rect">
            <a:avLst/>
          </a:prstGeom>
          <a:ln w="12700">
            <a:miter lim="400000"/>
          </a:ln>
        </p:spPr>
        <p:txBody>
          <a:bodyPr lIns="45719" rIns="45719">
            <a:normAutofit/>
          </a:bodyPr>
          <a:lstStyle/>
          <a:p>
            <a:pPr>
              <a:defRPr/>
            </a:pPr>
            <a:endParaRPr/>
          </a:p>
        </p:txBody>
      </p:sp>
      <p:sp>
        <p:nvSpPr>
          <p:cNvPr id="7" name="Shape 5"/>
          <p:cNvSpPr>
            <a:spLocks noGrp="1"/>
          </p:cNvSpPr>
          <p:nvPr>
            <p:ph type="body" idx="1"/>
          </p:nvPr>
        </p:nvSpPr>
        <p:spPr bwMode="auto">
          <a:xfrm>
            <a:off x="609600" y="1600200"/>
            <a:ext cx="10972800" cy="5257800"/>
          </a:xfrm>
          <a:prstGeom prst="rect">
            <a:avLst/>
          </a:prstGeom>
          <a:ln w="12700">
            <a:miter lim="400000"/>
          </a:ln>
        </p:spPr>
        <p:txBody>
          <a:bodyPr lIns="45719" rIns="45719">
            <a:normAutofit/>
          </a:bodyPr>
          <a:lstStyle/>
          <a:p>
            <a:pPr>
              <a:defRPr/>
            </a:pP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p:txStyles>
    <p:titleStyle>
      <a:lvl1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1pPr>
      <a:lvl2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2pPr>
      <a:lvl3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3pPr>
      <a:lvl4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4pPr>
      <a:lvl5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5pPr>
      <a:lvl6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6pPr>
      <a:lvl7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7pPr>
      <a:lvl8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8pPr>
      <a:lvl9pPr marL="0" marR="0" indent="0" algn="l" defTabSz="914400">
        <a:lnSpc>
          <a:spcPct val="100000"/>
        </a:lnSpc>
        <a:spcBef>
          <a:spcPts val="0"/>
        </a:spcBef>
        <a:spcAft>
          <a:spcPts val="0"/>
        </a:spcAft>
        <a:buClrTx/>
        <a:buSzTx/>
        <a:buFontTx/>
        <a:buNone/>
        <a:defRPr sz="3200" b="1" i="0" u="none" strike="noStrike" cap="none" spc="0">
          <a:ln>
            <a:noFill/>
          </a:ln>
          <a:solidFill>
            <a:srgbClr val="000000"/>
          </a:solidFill>
          <a:latin typeface="Arial"/>
          <a:ea typeface="Arial"/>
          <a:cs typeface="Arial"/>
        </a:defRPr>
      </a:lvl9pPr>
    </p:titleStyle>
    <p:bodyStyle>
      <a:lvl1pPr marL="342900" marR="0" indent="-342900"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1pPr>
      <a:lvl2pPr marL="842962" marR="0" indent="-385762"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2pPr>
      <a:lvl3pPr marL="1281792" marR="0" indent="-367392"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3pPr>
      <a:lvl4pPr marL="1665514" marR="0" indent="-293914"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4pPr>
      <a:lvl5pPr marL="2122714" marR="0" indent="-293914"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5pPr>
      <a:lvl6pPr marL="2491738" marR="0" indent="-205739"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6pPr>
      <a:lvl7pPr marL="2948939" marR="0" indent="-205739"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7pPr>
      <a:lvl8pPr marL="3406140" marR="0" indent="-205740"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8pPr>
      <a:lvl9pPr marL="3863340" marR="0" indent="-205740" algn="l" defTabSz="914400">
        <a:lnSpc>
          <a:spcPct val="100000"/>
        </a:lnSpc>
        <a:spcBef>
          <a:spcPts val="400"/>
        </a:spcBef>
        <a:spcAft>
          <a:spcPts val="0"/>
        </a:spcAft>
        <a:buClrTx/>
        <a:buSzPct val="100000"/>
        <a:buFont typeface="Arial"/>
        <a:buChar char="•"/>
        <a:defRPr sz="1800" b="0" i="0" u="none" strike="noStrike" cap="none" spc="0">
          <a:ln>
            <a:noFill/>
          </a:ln>
          <a:solidFill>
            <a:srgbClr val="000000"/>
          </a:solidFill>
          <a:latin typeface="Arial"/>
          <a:ea typeface="Arial"/>
          <a:cs typeface="Arial"/>
        </a:defRPr>
      </a:lvl9pPr>
    </p:bodyStyle>
    <p:otherStyle>
      <a:lvl1pPr marL="0" marR="0" indent="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1pPr>
      <a:lvl2pPr marL="0" marR="0" indent="4572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2pPr>
      <a:lvl3pPr marL="0" marR="0" indent="9144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3pPr>
      <a:lvl4pPr marL="0" marR="0" indent="13716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4pPr>
      <a:lvl5pPr marL="0" marR="0" indent="18288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5pPr>
      <a:lvl6pPr marL="0" marR="0" indent="22860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6pPr>
      <a:lvl7pPr marL="0" marR="0" indent="27432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7pPr>
      <a:lvl8pPr marL="0" marR="0" indent="32004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8pPr>
      <a:lvl9pPr marL="0" marR="0" indent="3657600" algn="r" defTabSz="914400">
        <a:lnSpc>
          <a:spcPct val="100000"/>
        </a:lnSpc>
        <a:spcBef>
          <a:spcPts val="0"/>
        </a:spcBef>
        <a:spcAft>
          <a:spcPts val="0"/>
        </a:spcAft>
        <a:buClrTx/>
        <a:buSzTx/>
        <a:buFontTx/>
        <a:buNone/>
        <a:defRPr sz="1000" b="0" i="0" u="none" strike="noStrike" cap="none" spc="0">
          <a:ln>
            <a:noFill/>
          </a:ln>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47"/>
          <p:cNvSpPr>
            <a:spLocks noGrp="1"/>
          </p:cNvSpPr>
          <p:nvPr>
            <p:ph type="subTitle" sz="quarter" idx="1"/>
          </p:nvPr>
        </p:nvSpPr>
        <p:spPr bwMode="auto">
          <a:xfrm>
            <a:off x="624340" y="2296510"/>
            <a:ext cx="6175830" cy="612478"/>
          </a:xfrm>
          <a:prstGeom prst="rect">
            <a:avLst/>
          </a:prstGeom>
        </p:spPr>
        <p:txBody>
          <a:bodyPr/>
          <a:lstStyle/>
          <a:p>
            <a:pPr>
              <a:defRPr/>
            </a:pPr>
            <a:r>
              <a:t>Lise Waldek and Julian Droogan </a:t>
            </a:r>
          </a:p>
          <a:p>
            <a:pPr>
              <a:defRPr/>
            </a:pPr>
            <a:r>
              <a:t>Department of Security Studies and Criminology, Macquarie University</a:t>
            </a:r>
          </a:p>
        </p:txBody>
      </p:sp>
      <p:sp>
        <p:nvSpPr>
          <p:cNvPr id="5" name="Shape 148"/>
          <p:cNvSpPr>
            <a:spLocks noGrp="1"/>
          </p:cNvSpPr>
          <p:nvPr>
            <p:ph type="ctrTitle"/>
          </p:nvPr>
        </p:nvSpPr>
        <p:spPr bwMode="auto">
          <a:xfrm>
            <a:off x="624340" y="1021555"/>
            <a:ext cx="11234286" cy="1111229"/>
          </a:xfrm>
          <a:prstGeom prst="rect">
            <a:avLst/>
          </a:prstGeom>
        </p:spPr>
        <p:txBody>
          <a:bodyPr/>
          <a:lstStyle/>
          <a:p>
            <a:pPr defTabSz="768095">
              <a:defRPr sz="2350"/>
            </a:pPr>
            <a:r>
              <a:rPr lang="en-AU" sz="2350" b="0"/>
              <a:t>“I lied but it was only for the good of society”: The ethics of deceptive CVE”</a:t>
            </a:r>
            <a:br>
              <a:rP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95"/>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96"/>
          <p:cNvSpPr>
            <a:spLocks noGrp="1"/>
          </p:cNvSpPr>
          <p:nvPr>
            <p:ph type="sldNum" sz="quarter" idx="2"/>
          </p:nvPr>
        </p:nvSpPr>
        <p:spPr bwMode="auto">
          <a:xfrm>
            <a:off x="11336997" y="6450398"/>
            <a:ext cx="245403" cy="226987"/>
          </a:xfrm>
          <a:prstGeom prst="rect">
            <a:avLst/>
          </a:prstGeom>
        </p:spPr>
        <p:txBody>
          <a:bodyPr/>
          <a:lstStyle/>
          <a:p>
            <a:pPr>
              <a:defRPr/>
            </a:pPr>
            <a:r>
              <a:t>10</a:t>
            </a:r>
          </a:p>
        </p:txBody>
      </p:sp>
      <p:sp>
        <p:nvSpPr>
          <p:cNvPr id="6" name="Shape 197"/>
          <p:cNvSpPr/>
          <p:nvPr/>
        </p:nvSpPr>
        <p:spPr bwMode="auto">
          <a:xfrm>
            <a:off x="730370" y="1644769"/>
            <a:ext cx="10265434" cy="4084463"/>
          </a:xfrm>
          <a:prstGeom prst="rect">
            <a:avLst/>
          </a:prstGeom>
          <a:ln w="12700">
            <a:miter lim="400000"/>
          </a:ln>
        </p:spPr>
        <p:txBody>
          <a:bodyPr lIns="45719" rIns="45719">
            <a:spAutoFit/>
          </a:bodyPr>
          <a:lstStyle/>
          <a:p>
            <a:pPr algn="just">
              <a:defRPr/>
            </a:pPr>
            <a:r>
              <a:t>Responding reflexively to these ethical challenges involves a process of ongoing evaluation</a:t>
            </a:r>
          </a:p>
          <a:p>
            <a:pPr algn="just">
              <a:defRPr/>
            </a:pPr>
            <a:endParaRPr/>
          </a:p>
          <a:p>
            <a:pPr algn="just">
              <a:defRPr/>
            </a:pPr>
            <a:r>
              <a:t>The inclusion of a milestone evaluation in the program is a useful way to re-address the risk/balance decision making that occurred at the outset of the program</a:t>
            </a:r>
          </a:p>
          <a:p>
            <a:pPr algn="just">
              <a:defRPr/>
            </a:pPr>
            <a:endParaRPr/>
          </a:p>
          <a:p>
            <a:pPr algn="just">
              <a:defRPr/>
            </a:pPr>
            <a:r>
              <a:t>The evaluation examined the impact and effectiveness of the online dialogues against the program’s theory of change (identified in the program design stage)</a:t>
            </a:r>
          </a:p>
          <a:p>
            <a:pPr algn="just">
              <a:defRPr/>
            </a:pPr>
            <a:endParaRPr/>
          </a:p>
          <a:p>
            <a:pPr algn="just">
              <a:defRPr/>
            </a:pPr>
            <a:r>
              <a:t>The online dialogues were scrapped and subjected to sentiment analysis to test and measure the extent to which the interactions / interventions facilitated the target audience to engage with the volunteers, critically reconsider involvement with violent extremist narratives and construct forms of identity and social belonging that draw on non-violent extremist rhetoric</a:t>
            </a:r>
          </a:p>
          <a:p>
            <a:pPr algn="just">
              <a:defRPr/>
            </a:pPr>
            <a:endParaRPr/>
          </a:p>
          <a:p>
            <a:pPr algn="just">
              <a:defRPr/>
            </a:pPr>
            <a:endParaRPr/>
          </a:p>
        </p:txBody>
      </p:sp>
      <p:sp>
        <p:nvSpPr>
          <p:cNvPr id="7" name="Shape 198"/>
          <p:cNvSpPr>
            <a:spLocks noGrp="1"/>
          </p:cNvSpPr>
          <p:nvPr>
            <p:ph type="title"/>
          </p:nvPr>
        </p:nvSpPr>
        <p:spPr bwMode="auto">
          <a:xfrm>
            <a:off x="774699" y="401637"/>
            <a:ext cx="8544002" cy="648002"/>
          </a:xfrm>
          <a:prstGeom prst="rect">
            <a:avLst/>
          </a:prstGeom>
        </p:spPr>
        <p:txBody>
          <a:bodyPr/>
          <a:lstStyle>
            <a:lvl1pPr>
              <a:defRPr b="0"/>
            </a:lvl1pPr>
          </a:lstStyle>
          <a:p>
            <a:pPr>
              <a:defRPr/>
            </a:pPr>
            <a:r>
              <a:t>Impact, effect and ethical reflexivity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200"/>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201"/>
          <p:cNvSpPr>
            <a:spLocks noGrp="1"/>
          </p:cNvSpPr>
          <p:nvPr>
            <p:ph type="sldNum" sz="quarter" idx="2"/>
          </p:nvPr>
        </p:nvSpPr>
        <p:spPr bwMode="auto">
          <a:xfrm>
            <a:off x="11346423" y="6450398"/>
            <a:ext cx="235977" cy="226987"/>
          </a:xfrm>
          <a:prstGeom prst="rect">
            <a:avLst/>
          </a:prstGeom>
        </p:spPr>
        <p:txBody>
          <a:bodyPr/>
          <a:lstStyle/>
          <a:p>
            <a:pPr>
              <a:defRPr/>
            </a:pPr>
            <a:r>
              <a:t>11</a:t>
            </a:r>
          </a:p>
        </p:txBody>
      </p:sp>
      <p:sp>
        <p:nvSpPr>
          <p:cNvPr id="6" name="Shape 202"/>
          <p:cNvSpPr>
            <a:spLocks noGrp="1"/>
          </p:cNvSpPr>
          <p:nvPr>
            <p:ph type="title"/>
          </p:nvPr>
        </p:nvSpPr>
        <p:spPr bwMode="auto">
          <a:xfrm>
            <a:off x="520699" y="363537"/>
            <a:ext cx="8544002" cy="648002"/>
          </a:xfrm>
          <a:prstGeom prst="rect">
            <a:avLst/>
          </a:prstGeom>
        </p:spPr>
        <p:txBody>
          <a:bodyPr/>
          <a:lstStyle>
            <a:lvl1pPr>
              <a:defRPr b="0"/>
            </a:lvl1pPr>
          </a:lstStyle>
          <a:p>
            <a:pPr>
              <a:defRPr/>
            </a:pPr>
            <a:r>
              <a:t>Impact, effect and ethical reflexivity</a:t>
            </a:r>
          </a:p>
        </p:txBody>
      </p:sp>
      <p:sp>
        <p:nvSpPr>
          <p:cNvPr id="7" name="Shape 203"/>
          <p:cNvSpPr/>
          <p:nvPr/>
        </p:nvSpPr>
        <p:spPr bwMode="auto">
          <a:xfrm>
            <a:off x="373810" y="1587260"/>
            <a:ext cx="11208590" cy="4617862"/>
          </a:xfrm>
          <a:prstGeom prst="rect">
            <a:avLst/>
          </a:prstGeom>
          <a:ln w="12700">
            <a:miter lim="400000"/>
          </a:ln>
        </p:spPr>
        <p:txBody>
          <a:bodyPr lIns="45719" rIns="45719">
            <a:spAutoFit/>
          </a:bodyPr>
          <a:lstStyle/>
          <a:p>
            <a:pPr algn="just">
              <a:defRPr/>
            </a:pPr>
            <a:r>
              <a:t>Collectively, all four of the sample conversations produce positive indicators that quantitatively outweigh the negative indicators</a:t>
            </a:r>
          </a:p>
          <a:p>
            <a:pPr algn="just">
              <a:defRPr/>
            </a:pPr>
            <a:endParaRPr/>
          </a:p>
          <a:p>
            <a:pPr algn="just">
              <a:defRPr/>
            </a:pPr>
            <a:r>
              <a:t>This indicates that volunteers have been able to engage in debate and potentially facilitate processes of disengagement</a:t>
            </a:r>
          </a:p>
          <a:p>
            <a:pPr algn="just">
              <a:defRPr/>
            </a:pPr>
            <a:endParaRPr/>
          </a:p>
          <a:p>
            <a:pPr algn="just">
              <a:defRPr/>
            </a:pPr>
            <a:r>
              <a:t>However, there were challenges:</a:t>
            </a:r>
          </a:p>
          <a:p>
            <a:pPr marL="285750" indent="-285750" algn="just">
              <a:buSzPct val="100000"/>
              <a:buChar char="-"/>
              <a:defRPr/>
            </a:pPr>
            <a:r>
              <a:t>Methodologically, the negative indicator ‘non-engagement’ proved challenging to code using the NVivo method. Several subjects refused to answer certain questions or just broke the conversation with the volunteers</a:t>
            </a:r>
          </a:p>
          <a:p>
            <a:pPr marL="285750" indent="-285750" algn="just">
              <a:buSzPct val="100000"/>
              <a:buChar char="-"/>
              <a:defRPr/>
            </a:pPr>
            <a:r>
              <a:t>The relative lack of evidence for meaningful engagement by the subjects as indicated by an unwillingness for the subjects to ask questions of the volunteers</a:t>
            </a:r>
          </a:p>
          <a:p>
            <a:pPr marL="285750" indent="-285750" algn="just">
              <a:buSzPct val="100000"/>
              <a:buChar char="-"/>
              <a:defRPr/>
            </a:pPr>
            <a:r>
              <a:t>Dialogues are mostly one-sided. While the volunteers are actively asking questions, the subjects are not in turn asking questions of the volunteers, but instead expressing their own views and opinions</a:t>
            </a:r>
          </a:p>
          <a:p>
            <a:pPr algn="just">
              <a:defRPr/>
            </a:pPr>
            <a:endParaRPr/>
          </a:p>
          <a:p>
            <a:pPr algn="just">
              <a:defRPr/>
            </a:pPr>
            <a:r>
              <a:t>These results suggest the subjects interacted in line with processes of individuation and the echo chamber effect.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205"/>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206"/>
          <p:cNvSpPr>
            <a:spLocks noGrp="1"/>
          </p:cNvSpPr>
          <p:nvPr>
            <p:ph type="sldNum" sz="quarter" idx="2"/>
          </p:nvPr>
        </p:nvSpPr>
        <p:spPr bwMode="auto">
          <a:xfrm>
            <a:off x="11336997" y="6450398"/>
            <a:ext cx="245403" cy="226987"/>
          </a:xfrm>
          <a:prstGeom prst="rect">
            <a:avLst/>
          </a:prstGeom>
        </p:spPr>
        <p:txBody>
          <a:bodyPr/>
          <a:lstStyle/>
          <a:p>
            <a:pPr>
              <a:defRPr/>
            </a:pPr>
            <a:r>
              <a:t>12</a:t>
            </a:r>
          </a:p>
        </p:txBody>
      </p:sp>
      <p:sp>
        <p:nvSpPr>
          <p:cNvPr id="6" name="Shape 207"/>
          <p:cNvSpPr>
            <a:spLocks noGrp="1"/>
          </p:cNvSpPr>
          <p:nvPr>
            <p:ph type="title"/>
          </p:nvPr>
        </p:nvSpPr>
        <p:spPr bwMode="auto">
          <a:xfrm>
            <a:off x="520699" y="439737"/>
            <a:ext cx="8544002" cy="648002"/>
          </a:xfrm>
          <a:prstGeom prst="rect">
            <a:avLst/>
          </a:prstGeom>
        </p:spPr>
        <p:txBody>
          <a:bodyPr/>
          <a:lstStyle/>
          <a:p>
            <a:pPr defTabSz="886968">
              <a:defRPr sz="3100"/>
            </a:pPr>
            <a:r>
              <a:rPr b="0"/>
              <a:t>Conclusion: addressing ethics through reflexivity</a:t>
            </a:r>
            <a:r>
              <a:t> </a:t>
            </a:r>
          </a:p>
        </p:txBody>
      </p:sp>
      <p:sp>
        <p:nvSpPr>
          <p:cNvPr id="7" name="Shape 208"/>
          <p:cNvSpPr/>
          <p:nvPr/>
        </p:nvSpPr>
        <p:spPr bwMode="auto">
          <a:xfrm>
            <a:off x="540588" y="1593486"/>
            <a:ext cx="11110824" cy="4351163"/>
          </a:xfrm>
          <a:prstGeom prst="rect">
            <a:avLst/>
          </a:prstGeom>
          <a:ln w="12700">
            <a:miter lim="400000"/>
          </a:ln>
        </p:spPr>
        <p:txBody>
          <a:bodyPr lIns="45719" rIns="45719">
            <a:spAutoFit/>
          </a:bodyPr>
          <a:lstStyle/>
          <a:p>
            <a:pPr algn="just">
              <a:defRPr/>
            </a:pPr>
            <a:r>
              <a:t>The case study was somewhat successful in engaging with ‘hidden audiences’ and cultivating dialogues</a:t>
            </a:r>
          </a:p>
          <a:p>
            <a:pPr algn="just">
              <a:defRPr/>
            </a:pPr>
            <a:br>
              <a:rPr/>
            </a:br>
            <a:r>
              <a:t>Successful intervention to divert subjects away form extremist ideology was only achieved in limited fashion</a:t>
            </a:r>
          </a:p>
          <a:p>
            <a:pPr algn="just">
              <a:defRPr/>
            </a:pPr>
            <a:br>
              <a:rPr/>
            </a:br>
            <a:r>
              <a:t>Deeper evaluation would necessitate active monitoring of subjects without consent on additional social media platforms </a:t>
            </a:r>
          </a:p>
          <a:p>
            <a:pPr algn="just">
              <a:defRPr/>
            </a:pPr>
            <a:endParaRPr/>
          </a:p>
          <a:p>
            <a:pPr algn="just">
              <a:defRPr>
                <a:latin typeface="+mj-lt"/>
                <a:ea typeface="+mj-ea"/>
                <a:cs typeface="+mj-cs"/>
              </a:defRPr>
            </a:pPr>
            <a:r>
              <a:t>A reflexive ethical process emerged from the ongoing evaluation embedded into this CVE program. It allowed for the formation of recommendations that move the focus of the program away from the deceptive elements, to focus on other aspects of the program such as the formation of volunteer peer-to-peer support groups</a:t>
            </a:r>
          </a:p>
          <a:p>
            <a:pPr algn="just">
              <a:defRPr>
                <a:latin typeface="+mj-lt"/>
                <a:ea typeface="+mj-ea"/>
                <a:cs typeface="+mj-cs"/>
              </a:defRPr>
            </a:pPr>
            <a:endParaRPr/>
          </a:p>
          <a:p>
            <a:pPr algn="just">
              <a:defRPr>
                <a:latin typeface="+mj-lt"/>
                <a:ea typeface="+mj-ea"/>
                <a:cs typeface="+mj-cs"/>
              </a:defRPr>
            </a:pPr>
            <a:r>
              <a:t>These online social networks of supportive trained volunteers can potentially engage more confidentially in honest online and offline dialogues that foster counter narratives and CVE</a:t>
            </a:r>
          </a:p>
          <a:p>
            <a:pPr algn="just">
              <a:defRPr/>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210"/>
          <p:cNvSpPr/>
          <p:nvPr/>
        </p:nvSpPr>
        <p:spPr bwMode="auto">
          <a:xfrm>
            <a:off x="6597747" y="3158196"/>
            <a:ext cx="5022167" cy="609884"/>
          </a:xfrm>
          <a:prstGeom prst="rect">
            <a:avLst/>
          </a:prstGeom>
          <a:ln w="12700">
            <a:miter lim="400000"/>
          </a:ln>
        </p:spPr>
        <p:txBody>
          <a:bodyPr lIns="45719" rIns="45719">
            <a:spAutoFit/>
          </a:bodyPr>
          <a:lstStyle>
            <a:lvl1pPr>
              <a:defRPr sz="3600"/>
            </a:lvl1pPr>
          </a:lstStyle>
          <a:p>
            <a:pPr>
              <a:defRPr/>
            </a:pPr>
            <a: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67"/>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68"/>
          <p:cNvSpPr>
            <a:spLocks noGrp="1"/>
          </p:cNvSpPr>
          <p:nvPr>
            <p:ph type="sldNum" sz="quarter" idx="2"/>
          </p:nvPr>
        </p:nvSpPr>
        <p:spPr bwMode="auto">
          <a:xfrm>
            <a:off x="11407628" y="6450398"/>
            <a:ext cx="174772" cy="226987"/>
          </a:xfrm>
          <a:prstGeom prst="rect">
            <a:avLst/>
          </a:prstGeom>
        </p:spPr>
        <p:txBody>
          <a:bodyPr/>
          <a:lstStyle/>
          <a:p>
            <a:pPr>
              <a:defRPr/>
            </a:pPr>
            <a:r>
              <a:t>5</a:t>
            </a:r>
          </a:p>
        </p:txBody>
      </p:sp>
      <p:sp>
        <p:nvSpPr>
          <p:cNvPr id="6" name="Shape 169"/>
          <p:cNvSpPr>
            <a:spLocks noGrp="1"/>
          </p:cNvSpPr>
          <p:nvPr>
            <p:ph type="title"/>
          </p:nvPr>
        </p:nvSpPr>
        <p:spPr bwMode="auto">
          <a:xfrm>
            <a:off x="827314" y="274637"/>
            <a:ext cx="8744857" cy="864733"/>
          </a:xfrm>
          <a:prstGeom prst="rect">
            <a:avLst/>
          </a:prstGeom>
        </p:spPr>
        <p:txBody>
          <a:bodyPr/>
          <a:lstStyle/>
          <a:p>
            <a:pPr>
              <a:defRPr sz="2800"/>
            </a:pPr>
            <a:r>
              <a:rPr b="0"/>
              <a:t>Case study: online CVE counter narrative program</a:t>
            </a:r>
            <a:r>
              <a:t> </a:t>
            </a:r>
          </a:p>
        </p:txBody>
      </p:sp>
      <p:sp>
        <p:nvSpPr>
          <p:cNvPr id="7" name="Shape 170"/>
          <p:cNvSpPr/>
          <p:nvPr/>
        </p:nvSpPr>
        <p:spPr bwMode="auto">
          <a:xfrm>
            <a:off x="676873" y="1509486"/>
            <a:ext cx="10646231" cy="4617862"/>
          </a:xfrm>
          <a:prstGeom prst="rect">
            <a:avLst/>
          </a:prstGeom>
          <a:ln w="12700">
            <a:miter lim="400000"/>
          </a:ln>
        </p:spPr>
        <p:txBody>
          <a:bodyPr lIns="45719" rIns="45719">
            <a:spAutoFit/>
          </a:bodyPr>
          <a:lstStyle/>
          <a:p>
            <a:pPr algn="just">
              <a:defRPr/>
            </a:pPr>
            <a:r>
              <a:t>Engaged on a three-year contract to evaluate a CVE program designed by a not-for-profit organisation </a:t>
            </a:r>
          </a:p>
          <a:p>
            <a:pPr algn="just">
              <a:defRPr/>
            </a:pPr>
            <a:endParaRPr/>
          </a:p>
          <a:p>
            <a:pPr algn="just">
              <a:defRPr b="1"/>
            </a:pPr>
            <a:r>
              <a:t>Aim: </a:t>
            </a:r>
          </a:p>
          <a:p>
            <a:pPr algn="just">
              <a:defRPr/>
            </a:pPr>
            <a:endParaRPr/>
          </a:p>
          <a:p>
            <a:pPr algn="just">
              <a:defRPr/>
            </a:pPr>
            <a:r>
              <a:t>To engage youth populations (14-18 year olds) at risk of migrating towards violent extremist narratives with the purpose of diversion from these narratives and ideologies</a:t>
            </a:r>
          </a:p>
          <a:p>
            <a:pPr algn="just">
              <a:defRPr/>
            </a:pPr>
            <a:endParaRPr/>
          </a:p>
          <a:p>
            <a:pPr algn="just">
              <a:defRPr b="1"/>
            </a:pPr>
            <a:r>
              <a:t>Program: </a:t>
            </a:r>
          </a:p>
          <a:p>
            <a:pPr algn="just">
              <a:defRPr/>
            </a:pPr>
            <a:endParaRPr/>
          </a:p>
          <a:p>
            <a:pPr algn="just">
              <a:defRPr/>
            </a:pPr>
            <a:r>
              <a:t>Online social media platform designed to engaged in person-to-person dialogues with trained youth volunteers. </a:t>
            </a:r>
          </a:p>
          <a:p>
            <a:pPr algn="just">
              <a:defRPr/>
            </a:pPr>
            <a:endParaRPr/>
          </a:p>
          <a:p>
            <a:pPr algn="just">
              <a:defRPr b="1"/>
            </a:pPr>
            <a:r>
              <a:t>Theoretical basis: </a:t>
            </a:r>
          </a:p>
          <a:p>
            <a:pPr algn="just">
              <a:defRPr/>
            </a:pPr>
            <a:endParaRPr/>
          </a:p>
          <a:p>
            <a:pPr algn="just">
              <a:defRPr/>
            </a:pPr>
            <a:r>
              <a:t>Drawing on possibilities of emotional contagion (Kramer, Guilor, Hancock, 2013) and the applicability of dialogue as a means to facilitate ideational transformation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50"/>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51"/>
          <p:cNvSpPr>
            <a:spLocks noGrp="1"/>
          </p:cNvSpPr>
          <p:nvPr>
            <p:ph type="sldNum" sz="quarter" idx="2"/>
          </p:nvPr>
        </p:nvSpPr>
        <p:spPr bwMode="auto">
          <a:xfrm>
            <a:off x="11407628" y="6450398"/>
            <a:ext cx="174772" cy="226987"/>
          </a:xfrm>
          <a:prstGeom prst="rect">
            <a:avLst/>
          </a:prstGeom>
        </p:spPr>
        <p:txBody>
          <a:bodyPr/>
          <a:lstStyle/>
          <a:p>
            <a:pPr>
              <a:defRPr/>
            </a:pPr>
            <a:r>
              <a:t>2</a:t>
            </a:r>
          </a:p>
        </p:txBody>
      </p:sp>
      <p:sp>
        <p:nvSpPr>
          <p:cNvPr id="6" name="Shape 152"/>
          <p:cNvSpPr>
            <a:spLocks noGrp="1"/>
          </p:cNvSpPr>
          <p:nvPr>
            <p:ph type="title"/>
          </p:nvPr>
        </p:nvSpPr>
        <p:spPr bwMode="auto">
          <a:xfrm>
            <a:off x="609599" y="274637"/>
            <a:ext cx="8544002" cy="648002"/>
          </a:xfrm>
          <a:prstGeom prst="rect">
            <a:avLst/>
          </a:prstGeom>
        </p:spPr>
        <p:txBody>
          <a:bodyPr/>
          <a:lstStyle/>
          <a:p>
            <a:pPr>
              <a:defRPr/>
            </a:pPr>
            <a:r>
              <a:rPr b="0"/>
              <a:t>CVE: from ideas into reality</a:t>
            </a:r>
            <a:r>
              <a:t> </a:t>
            </a:r>
          </a:p>
        </p:txBody>
      </p:sp>
      <p:sp>
        <p:nvSpPr>
          <p:cNvPr id="7" name="Shape 153"/>
          <p:cNvSpPr/>
          <p:nvPr/>
        </p:nvSpPr>
        <p:spPr bwMode="auto">
          <a:xfrm>
            <a:off x="477328" y="1423372"/>
            <a:ext cx="5618672" cy="3817763"/>
          </a:xfrm>
          <a:prstGeom prst="rect">
            <a:avLst/>
          </a:prstGeom>
          <a:ln w="12700">
            <a:miter lim="400000"/>
          </a:ln>
        </p:spPr>
        <p:txBody>
          <a:bodyPr lIns="45719" rIns="45719">
            <a:spAutoFit/>
          </a:bodyPr>
          <a:lstStyle/>
          <a:p>
            <a:pPr algn="just">
              <a:defRPr/>
            </a:pPr>
            <a:r>
              <a:t>Best practice CVE guidance emphasises the following:</a:t>
            </a:r>
          </a:p>
          <a:p>
            <a:pPr marL="285750" indent="-285750" algn="just">
              <a:buSzPct val="100000"/>
              <a:buChar char="-"/>
              <a:defRPr/>
            </a:pPr>
            <a:r>
              <a:t>Importance of addressing enabling factors</a:t>
            </a:r>
          </a:p>
          <a:p>
            <a:pPr marL="285750" indent="-285750" algn="just">
              <a:buSzPct val="100000"/>
              <a:buChar char="-"/>
              <a:defRPr/>
            </a:pPr>
            <a:r>
              <a:t>Identification and engagement in specific target audiences</a:t>
            </a:r>
          </a:p>
          <a:p>
            <a:pPr marL="285750" indent="-285750" algn="just">
              <a:buSzPct val="100000"/>
              <a:buChar char="-"/>
              <a:defRPr/>
            </a:pPr>
            <a:r>
              <a:t>Integration of evaluation processes into programs/initiatives</a:t>
            </a:r>
          </a:p>
          <a:p>
            <a:pPr marL="285750" indent="-285750" algn="just">
              <a:buSzPct val="100000"/>
              <a:buChar char="-"/>
              <a:defRPr/>
            </a:pPr>
            <a:endParaRPr/>
          </a:p>
          <a:p>
            <a:pPr algn="just">
              <a:defRPr/>
            </a:pPr>
            <a:r>
              <a:t>However, transitioning from policies and guidance into the every-day realities of designing and implementing CVE programs is complex.</a:t>
            </a:r>
          </a:p>
          <a:p>
            <a:pPr algn="just">
              <a:defRPr/>
            </a:pPr>
            <a:endParaRPr/>
          </a:p>
          <a:p>
            <a:pPr algn="just">
              <a:defRPr/>
            </a:pPr>
            <a:r>
              <a:t>This is particularly the case in those programs that bridge online and offline environments</a:t>
            </a:r>
          </a:p>
        </p:txBody>
      </p:sp>
      <p:pic>
        <p:nvPicPr>
          <p:cNvPr id="8" name="image8.png"/>
          <p:cNvPicPr>
            <a:picLocks noChangeAspect="1"/>
          </p:cNvPicPr>
          <p:nvPr/>
        </p:nvPicPr>
        <p:blipFill>
          <a:blip r:embed="rId2"/>
          <a:stretch/>
        </p:blipFill>
        <p:spPr bwMode="auto">
          <a:xfrm>
            <a:off x="6824953" y="1415281"/>
            <a:ext cx="4889718" cy="3667289"/>
          </a:xfrm>
          <a:prstGeom prst="rect">
            <a:avLst/>
          </a:prstGeom>
          <a:ln>
            <a:solidFill>
              <a:schemeClr val="accent1"/>
            </a:solid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56"/>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57"/>
          <p:cNvSpPr>
            <a:spLocks noGrp="1"/>
          </p:cNvSpPr>
          <p:nvPr>
            <p:ph type="sldNum" sz="quarter" idx="2"/>
          </p:nvPr>
        </p:nvSpPr>
        <p:spPr bwMode="auto">
          <a:xfrm>
            <a:off x="11407628" y="6450398"/>
            <a:ext cx="174772" cy="226987"/>
          </a:xfrm>
          <a:prstGeom prst="rect">
            <a:avLst/>
          </a:prstGeom>
        </p:spPr>
        <p:txBody>
          <a:bodyPr/>
          <a:lstStyle/>
          <a:p>
            <a:pPr>
              <a:defRPr/>
            </a:pPr>
            <a:r>
              <a:t>3</a:t>
            </a:r>
          </a:p>
        </p:txBody>
      </p:sp>
      <p:sp>
        <p:nvSpPr>
          <p:cNvPr id="6" name="Shape 158"/>
          <p:cNvSpPr>
            <a:spLocks noGrp="1"/>
          </p:cNvSpPr>
          <p:nvPr>
            <p:ph type="title"/>
          </p:nvPr>
        </p:nvSpPr>
        <p:spPr bwMode="auto">
          <a:xfrm>
            <a:off x="609599" y="274637"/>
            <a:ext cx="8544002" cy="648002"/>
          </a:xfrm>
          <a:prstGeom prst="rect">
            <a:avLst/>
          </a:prstGeom>
        </p:spPr>
        <p:txBody>
          <a:bodyPr/>
          <a:lstStyle/>
          <a:p>
            <a:pPr>
              <a:defRPr/>
            </a:pPr>
            <a:r>
              <a:rPr b="0"/>
              <a:t>Counter narratives</a:t>
            </a:r>
            <a:r>
              <a:t> </a:t>
            </a:r>
          </a:p>
        </p:txBody>
      </p:sp>
      <p:sp>
        <p:nvSpPr>
          <p:cNvPr id="7" name="Shape 159"/>
          <p:cNvSpPr/>
          <p:nvPr/>
        </p:nvSpPr>
        <p:spPr bwMode="auto">
          <a:xfrm>
            <a:off x="609600" y="1487715"/>
            <a:ext cx="7750627" cy="4617862"/>
          </a:xfrm>
          <a:prstGeom prst="rect">
            <a:avLst/>
          </a:prstGeom>
          <a:ln w="12700">
            <a:miter lim="400000"/>
          </a:ln>
        </p:spPr>
        <p:txBody>
          <a:bodyPr lIns="45719" rIns="45719">
            <a:spAutoFit/>
          </a:bodyPr>
          <a:lstStyle/>
          <a:p>
            <a:pPr algn="just">
              <a:defRPr/>
            </a:pPr>
            <a:r>
              <a:t>Counter Narratives can be transformative. They can influence a curious individual to move away from violent extremist ideas, concepts, and even networks (Braddock &amp; Morrison, 2018)</a:t>
            </a:r>
          </a:p>
          <a:p>
            <a:pPr algn="just">
              <a:defRPr/>
            </a:pPr>
            <a:endParaRPr/>
          </a:p>
          <a:p>
            <a:pPr algn="just">
              <a:defRPr/>
            </a:pPr>
            <a:r>
              <a:t>Effective communication requires dissemination on and through credible and trusted mediums and actors. Interfaces that facilitate person-to-person interaction may increase perceptions of authority and reliability among users.</a:t>
            </a:r>
          </a:p>
          <a:p>
            <a:pPr algn="just">
              <a:defRPr/>
            </a:pPr>
            <a:endParaRPr/>
          </a:p>
          <a:p>
            <a:pPr algn="just">
              <a:defRPr/>
            </a:pPr>
            <a:r>
              <a:t>Experiments examining the effect of content manipulation on uninformed users have occurred in the online environment. The Facebook emotional contagion study (Kramer et al. 2014) raised a number of ethical questions over the absence of informed consent and effective de-briefing mechanisms. </a:t>
            </a:r>
          </a:p>
          <a:p>
            <a:pPr algn="just">
              <a:defRPr/>
            </a:pPr>
            <a:br>
              <a:rPr/>
            </a:br>
            <a:r>
              <a:t>These questions remain current and unresolved in research that draws on practices that could be classified as deceptive. </a:t>
            </a:r>
          </a:p>
        </p:txBody>
      </p:sp>
      <p:pic>
        <p:nvPicPr>
          <p:cNvPr id="8" name="image9.jpg"/>
          <p:cNvPicPr>
            <a:picLocks noChangeAspect="1"/>
          </p:cNvPicPr>
          <p:nvPr/>
        </p:nvPicPr>
        <p:blipFill>
          <a:blip r:embed="rId2"/>
          <a:stretch/>
        </p:blipFill>
        <p:spPr bwMode="auto">
          <a:xfrm>
            <a:off x="8650513" y="2184400"/>
            <a:ext cx="3145508" cy="2731966"/>
          </a:xfrm>
          <a:prstGeom prst="rect">
            <a:avLst/>
          </a:prstGeom>
          <a:ln>
            <a:solidFill>
              <a:schemeClr val="accent1"/>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62"/>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63"/>
          <p:cNvSpPr>
            <a:spLocks noGrp="1"/>
          </p:cNvSpPr>
          <p:nvPr>
            <p:ph type="sldNum" sz="quarter" idx="2"/>
          </p:nvPr>
        </p:nvSpPr>
        <p:spPr bwMode="auto">
          <a:xfrm>
            <a:off x="11407628" y="6450398"/>
            <a:ext cx="174772" cy="226987"/>
          </a:xfrm>
          <a:prstGeom prst="rect">
            <a:avLst/>
          </a:prstGeom>
        </p:spPr>
        <p:txBody>
          <a:bodyPr/>
          <a:lstStyle/>
          <a:p>
            <a:pPr>
              <a:defRPr/>
            </a:pPr>
            <a:r>
              <a:t>4</a:t>
            </a:r>
          </a:p>
        </p:txBody>
      </p:sp>
      <p:sp>
        <p:nvSpPr>
          <p:cNvPr id="6" name="Shape 164"/>
          <p:cNvSpPr>
            <a:spLocks noGrp="1"/>
          </p:cNvSpPr>
          <p:nvPr>
            <p:ph type="title"/>
          </p:nvPr>
        </p:nvSpPr>
        <p:spPr bwMode="auto">
          <a:xfrm>
            <a:off x="609599" y="274637"/>
            <a:ext cx="8544002" cy="648002"/>
          </a:xfrm>
          <a:prstGeom prst="rect">
            <a:avLst/>
          </a:prstGeom>
        </p:spPr>
        <p:txBody>
          <a:bodyPr/>
          <a:lstStyle>
            <a:lvl1pPr>
              <a:defRPr b="0"/>
            </a:lvl1pPr>
          </a:lstStyle>
          <a:p>
            <a:pPr>
              <a:defRPr/>
            </a:pPr>
            <a:r>
              <a:t>Reflexivity and ethics</a:t>
            </a:r>
          </a:p>
        </p:txBody>
      </p:sp>
      <p:sp>
        <p:nvSpPr>
          <p:cNvPr id="7" name="Shape 165"/>
          <p:cNvSpPr/>
          <p:nvPr/>
        </p:nvSpPr>
        <p:spPr bwMode="auto">
          <a:xfrm>
            <a:off x="776512" y="1857013"/>
            <a:ext cx="11117945" cy="3551063"/>
          </a:xfrm>
          <a:prstGeom prst="rect">
            <a:avLst/>
          </a:prstGeom>
          <a:ln w="12700">
            <a:miter lim="400000"/>
          </a:ln>
        </p:spPr>
        <p:txBody>
          <a:bodyPr lIns="45719" rIns="45719">
            <a:spAutoFit/>
          </a:bodyPr>
          <a:lstStyle/>
          <a:p>
            <a:pPr algn="just">
              <a:defRPr/>
            </a:pPr>
            <a:r>
              <a:t>The uptake of contentious methodological practices including the use of deception demands an ethically robust process during the program design and implementation.</a:t>
            </a:r>
          </a:p>
          <a:p>
            <a:pPr algn="just">
              <a:defRPr/>
            </a:pPr>
            <a:endParaRPr/>
          </a:p>
          <a:p>
            <a:pPr algn="just">
              <a:defRPr/>
            </a:pPr>
            <a:r>
              <a:t>The case study under examination today highlights how implementation of programs that have been through rigorous procedural ethic reviews generate novel and unknown challenges.</a:t>
            </a:r>
          </a:p>
          <a:p>
            <a:pPr algn="just">
              <a:defRPr/>
            </a:pPr>
            <a:br>
              <a:rPr/>
            </a:br>
            <a:r>
              <a:t>These support the adoption of a reflexive ongoing ethical processual framework (Guillemin, Marily, &amp; Gillam, 2004).</a:t>
            </a:r>
          </a:p>
          <a:p>
            <a:pPr algn="just">
              <a:defRPr/>
            </a:pPr>
            <a:endParaRPr/>
          </a:p>
          <a:p>
            <a:pPr algn="just">
              <a:defRPr/>
            </a:pPr>
            <a:r>
              <a:t>Incorporating processes of reflexivity will facilitate the ongoing scrutiny of practice and any resulting knowledge constructions (McGraw, Zvonkovic and Walker 2000: 68); this in turn will increase the effectiveness of the evaluation process, the impact of the CVE program and the maintenance of appropriate ethical guidance.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72"/>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73"/>
          <p:cNvSpPr>
            <a:spLocks noGrp="1"/>
          </p:cNvSpPr>
          <p:nvPr>
            <p:ph type="sldNum" sz="quarter" idx="2"/>
          </p:nvPr>
        </p:nvSpPr>
        <p:spPr bwMode="auto">
          <a:xfrm>
            <a:off x="11407628" y="6450398"/>
            <a:ext cx="174772" cy="226987"/>
          </a:xfrm>
          <a:prstGeom prst="rect">
            <a:avLst/>
          </a:prstGeom>
        </p:spPr>
        <p:txBody>
          <a:bodyPr/>
          <a:lstStyle/>
          <a:p>
            <a:pPr>
              <a:defRPr/>
            </a:pPr>
            <a:r>
              <a:t>6</a:t>
            </a:r>
          </a:p>
        </p:txBody>
      </p:sp>
      <p:sp>
        <p:nvSpPr>
          <p:cNvPr id="6" name="Shape 174"/>
          <p:cNvSpPr>
            <a:spLocks noGrp="1"/>
          </p:cNvSpPr>
          <p:nvPr>
            <p:ph type="title"/>
          </p:nvPr>
        </p:nvSpPr>
        <p:spPr bwMode="auto">
          <a:xfrm>
            <a:off x="623391" y="414067"/>
            <a:ext cx="8433522" cy="747076"/>
          </a:xfrm>
          <a:prstGeom prst="rect">
            <a:avLst/>
          </a:prstGeom>
        </p:spPr>
        <p:txBody>
          <a:bodyPr/>
          <a:lstStyle>
            <a:lvl1pPr>
              <a:defRPr b="0"/>
            </a:lvl1pPr>
          </a:lstStyle>
          <a:p>
            <a:pPr>
              <a:defRPr/>
            </a:pPr>
            <a:r>
              <a:t>Manipulation…deception…</a:t>
            </a:r>
          </a:p>
        </p:txBody>
      </p:sp>
      <p:sp>
        <p:nvSpPr>
          <p:cNvPr id="7" name="Shape 175"/>
          <p:cNvSpPr/>
          <p:nvPr/>
        </p:nvSpPr>
        <p:spPr bwMode="auto">
          <a:xfrm>
            <a:off x="724618" y="1690777"/>
            <a:ext cx="10857783" cy="4617862"/>
          </a:xfrm>
          <a:prstGeom prst="rect">
            <a:avLst/>
          </a:prstGeom>
          <a:ln w="12700">
            <a:miter lim="400000"/>
          </a:ln>
        </p:spPr>
        <p:txBody>
          <a:bodyPr lIns="45719" rIns="45719">
            <a:spAutoFit/>
          </a:bodyPr>
          <a:lstStyle/>
          <a:p>
            <a:pPr algn="just">
              <a:defRPr/>
            </a:pPr>
            <a:r>
              <a:t>The program design included two activities that meet the definitions of active and passive deception as defined by Kimmel, Smith &amp; Klein (2011, p.225):</a:t>
            </a:r>
          </a:p>
          <a:p>
            <a:pPr algn="just">
              <a:defRPr/>
            </a:pPr>
            <a:r>
              <a:t> </a:t>
            </a:r>
          </a:p>
          <a:p>
            <a:pPr marL="285750" indent="-285750" algn="just">
              <a:buSzPct val="100000"/>
              <a:buChar char="-"/>
              <a:defRPr/>
            </a:pPr>
            <a:r>
              <a:t>Active Deception being defined as, “deception by commission, when a researcher blatantly misleads participants about some aspect of the investigation” </a:t>
            </a:r>
          </a:p>
          <a:p>
            <a:pPr marL="285750" indent="-285750" algn="just">
              <a:buSzPct val="100000"/>
              <a:buChar char="-"/>
              <a:defRPr/>
            </a:pPr>
            <a:r>
              <a:t>Passive Deception being defined as, “Passive deception is by omission, when a researcher purposely withholds relevant information…” </a:t>
            </a:r>
          </a:p>
          <a:p>
            <a:pPr algn="just">
              <a:defRPr/>
            </a:pPr>
            <a:br>
              <a:rPr/>
            </a:br>
            <a:r>
              <a:t>The program deception emerged from two core design functions:</a:t>
            </a:r>
          </a:p>
          <a:p>
            <a:pPr algn="just">
              <a:defRPr/>
            </a:pPr>
            <a:endParaRPr/>
          </a:p>
          <a:p>
            <a:pPr algn="just">
              <a:defRPr/>
            </a:pPr>
            <a:r>
              <a:t>1. The online social media platform was designed to blur into the violent extremist environment. Closer inspection revealed this deception to be relatively ‘thin’.</a:t>
            </a:r>
          </a:p>
          <a:p>
            <a:pPr algn="just">
              <a:defRPr/>
            </a:pPr>
            <a:endParaRPr/>
          </a:p>
          <a:p>
            <a:pPr algn="just">
              <a:defRPr/>
            </a:pPr>
            <a:r>
              <a:t>2. Volunteer access to the social media platform occurred through a number of ‘fake’ accounts</a:t>
            </a:r>
          </a:p>
          <a:p>
            <a:pPr algn="just">
              <a:defRPr/>
            </a:pPr>
            <a:r>
              <a:t> </a:t>
            </a:r>
          </a:p>
          <a:p>
            <a:pPr algn="just">
              <a:defRPr/>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77"/>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78"/>
          <p:cNvSpPr>
            <a:spLocks noGrp="1"/>
          </p:cNvSpPr>
          <p:nvPr>
            <p:ph type="sldNum" sz="quarter" idx="2"/>
          </p:nvPr>
        </p:nvSpPr>
        <p:spPr bwMode="auto">
          <a:xfrm>
            <a:off x="11407628" y="6450398"/>
            <a:ext cx="174772" cy="226987"/>
          </a:xfrm>
          <a:prstGeom prst="rect">
            <a:avLst/>
          </a:prstGeom>
        </p:spPr>
        <p:txBody>
          <a:bodyPr/>
          <a:lstStyle/>
          <a:p>
            <a:pPr>
              <a:defRPr/>
            </a:pPr>
            <a:r>
              <a:t>7</a:t>
            </a:r>
          </a:p>
        </p:txBody>
      </p:sp>
      <p:sp>
        <p:nvSpPr>
          <p:cNvPr id="6" name="Shape 179"/>
          <p:cNvSpPr>
            <a:spLocks noGrp="1"/>
          </p:cNvSpPr>
          <p:nvPr>
            <p:ph type="title"/>
          </p:nvPr>
        </p:nvSpPr>
        <p:spPr bwMode="auto">
          <a:xfrm>
            <a:off x="609599" y="274637"/>
            <a:ext cx="8544002" cy="648002"/>
          </a:xfrm>
          <a:prstGeom prst="rect">
            <a:avLst/>
          </a:prstGeom>
        </p:spPr>
        <p:txBody>
          <a:bodyPr/>
          <a:lstStyle>
            <a:lvl1pPr>
              <a:defRPr b="0"/>
            </a:lvl1pPr>
          </a:lstStyle>
          <a:p>
            <a:pPr>
              <a:defRPr/>
            </a:pPr>
            <a:r>
              <a:t>Justifications: reach</a:t>
            </a:r>
          </a:p>
        </p:txBody>
      </p:sp>
      <p:sp>
        <p:nvSpPr>
          <p:cNvPr id="7" name="Shape 180"/>
          <p:cNvSpPr/>
          <p:nvPr/>
        </p:nvSpPr>
        <p:spPr bwMode="auto">
          <a:xfrm>
            <a:off x="419819" y="1414732"/>
            <a:ext cx="8620663" cy="4617862"/>
          </a:xfrm>
          <a:prstGeom prst="rect">
            <a:avLst/>
          </a:prstGeom>
          <a:ln w="12700">
            <a:miter lim="400000"/>
          </a:ln>
        </p:spPr>
        <p:txBody>
          <a:bodyPr lIns="45719" rIns="45719">
            <a:spAutoFit/>
          </a:bodyPr>
          <a:lstStyle/>
          <a:p>
            <a:pPr algn="just">
              <a:defRPr/>
            </a:pPr>
            <a:r>
              <a:t>Facilitation of access to hard to reach online target audiences</a:t>
            </a:r>
          </a:p>
          <a:p>
            <a:pPr algn="just">
              <a:defRPr/>
            </a:pPr>
            <a:endParaRPr/>
          </a:p>
          <a:p>
            <a:pPr algn="just">
              <a:defRPr/>
            </a:pPr>
            <a:r>
              <a:t>The evaluation of the first year of the program indicates the ‘deception’ was successful in engaging with a previously identified challenging or ‘hidden’ target audience</a:t>
            </a:r>
          </a:p>
          <a:p>
            <a:pPr algn="just">
              <a:defRPr/>
            </a:pPr>
            <a:endParaRPr/>
          </a:p>
          <a:p>
            <a:pPr algn="just">
              <a:defRPr/>
            </a:pPr>
            <a:r>
              <a:t>The perceived ‘shallow’ nature of the deception that allowed for users to quickly identify the non-violent extremist agenda of the content posted on the social media platform was judged to mitigate the negative associations of the initial deception – akin to a ‘white-lie’</a:t>
            </a:r>
          </a:p>
          <a:p>
            <a:pPr algn="just">
              <a:defRPr/>
            </a:pPr>
            <a:endParaRPr/>
          </a:p>
          <a:p>
            <a:pPr algn="just">
              <a:defRPr/>
            </a:pPr>
            <a:r>
              <a:t>Review of individual comments found 1% were concerned about recommendations towards this social media platform site, despite the apparent ‘shallow’ status of the site</a:t>
            </a:r>
          </a:p>
          <a:p>
            <a:pPr algn="just">
              <a:defRPr/>
            </a:pPr>
            <a:endParaRPr/>
          </a:p>
          <a:p>
            <a:pPr algn="just">
              <a:defRPr/>
            </a:pPr>
            <a:r>
              <a:t>The inability to debrief participants meant the ramifications of the deception and the ‘outing’ of the platform’s objectives remain unknown</a:t>
            </a:r>
          </a:p>
        </p:txBody>
      </p:sp>
      <p:pic>
        <p:nvPicPr>
          <p:cNvPr id="8" name="image10.jpeg"/>
          <p:cNvPicPr>
            <a:picLocks noChangeAspect="1"/>
          </p:cNvPicPr>
          <p:nvPr/>
        </p:nvPicPr>
        <p:blipFill>
          <a:blip r:embed="rId2"/>
          <a:stretch/>
        </p:blipFill>
        <p:spPr bwMode="auto">
          <a:xfrm>
            <a:off x="9627765" y="1932059"/>
            <a:ext cx="1954635" cy="3766658"/>
          </a:xfrm>
          <a:prstGeom prst="rect">
            <a:avLst/>
          </a:prstGeom>
          <a:ln>
            <a:solidFill>
              <a:schemeClr val="accent1"/>
            </a:solid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83"/>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84"/>
          <p:cNvSpPr>
            <a:spLocks noGrp="1"/>
          </p:cNvSpPr>
          <p:nvPr>
            <p:ph type="sldNum" sz="quarter" idx="2"/>
          </p:nvPr>
        </p:nvSpPr>
        <p:spPr bwMode="auto">
          <a:xfrm>
            <a:off x="11407628" y="6450398"/>
            <a:ext cx="174772" cy="226987"/>
          </a:xfrm>
          <a:prstGeom prst="rect">
            <a:avLst/>
          </a:prstGeom>
        </p:spPr>
        <p:txBody>
          <a:bodyPr/>
          <a:lstStyle/>
          <a:p>
            <a:pPr>
              <a:defRPr/>
            </a:pPr>
            <a:r>
              <a:t>8</a:t>
            </a:r>
          </a:p>
        </p:txBody>
      </p:sp>
      <p:sp>
        <p:nvSpPr>
          <p:cNvPr id="6" name="Shape 185"/>
          <p:cNvSpPr>
            <a:spLocks noGrp="1"/>
          </p:cNvSpPr>
          <p:nvPr>
            <p:ph type="title"/>
          </p:nvPr>
        </p:nvSpPr>
        <p:spPr bwMode="auto">
          <a:xfrm>
            <a:off x="609599" y="274637"/>
            <a:ext cx="8544002" cy="648002"/>
          </a:xfrm>
          <a:prstGeom prst="rect">
            <a:avLst/>
          </a:prstGeom>
        </p:spPr>
        <p:txBody>
          <a:bodyPr/>
          <a:lstStyle>
            <a:lvl1pPr>
              <a:defRPr b="0"/>
            </a:lvl1pPr>
          </a:lstStyle>
          <a:p>
            <a:pPr>
              <a:defRPr/>
            </a:pPr>
            <a:r>
              <a:t>Justifications: safety </a:t>
            </a:r>
          </a:p>
        </p:txBody>
      </p:sp>
      <p:sp>
        <p:nvSpPr>
          <p:cNvPr id="7" name="Shape 186"/>
          <p:cNvSpPr/>
          <p:nvPr/>
        </p:nvSpPr>
        <p:spPr bwMode="auto">
          <a:xfrm>
            <a:off x="816633" y="1719532"/>
            <a:ext cx="6625089" cy="4884562"/>
          </a:xfrm>
          <a:prstGeom prst="rect">
            <a:avLst/>
          </a:prstGeom>
          <a:ln w="12700">
            <a:miter lim="400000"/>
          </a:ln>
        </p:spPr>
        <p:txBody>
          <a:bodyPr lIns="45719" rIns="45719">
            <a:spAutoFit/>
          </a:bodyPr>
          <a:lstStyle/>
          <a:p>
            <a:pPr algn="just">
              <a:defRPr/>
            </a:pPr>
            <a:r>
              <a:t>The provision and use of ‘fake’ accounts provided the volunteers online and offline protection, essentially ensuring anonymity during their engagement in the program</a:t>
            </a:r>
          </a:p>
          <a:p>
            <a:pPr algn="just">
              <a:defRPr/>
            </a:pPr>
            <a:endParaRPr/>
          </a:p>
          <a:p>
            <a:pPr algn="just">
              <a:defRPr/>
            </a:pPr>
            <a:r>
              <a:t>The insertion of youth volunteers into an online environment engaging with violent extremist ideologies involves significant duty-of-care responsibilities and ethical considerations:</a:t>
            </a:r>
          </a:p>
          <a:p>
            <a:pPr algn="just">
              <a:defRPr/>
            </a:pPr>
            <a:endParaRPr/>
          </a:p>
          <a:p>
            <a:pPr marL="285750" indent="-285750" algn="just">
              <a:buSzPct val="100000"/>
              <a:buChar char="-"/>
              <a:defRPr/>
            </a:pPr>
            <a:r>
              <a:t>Bespoke training program focused on practical behavioural instruction delivered to all volunteers</a:t>
            </a:r>
          </a:p>
          <a:p>
            <a:pPr marL="285750" indent="-285750" algn="just">
              <a:buSzPct val="100000"/>
              <a:buChar char="-"/>
              <a:defRPr/>
            </a:pPr>
            <a:r>
              <a:t>Supervision by trained and experienced youth counsellor </a:t>
            </a:r>
          </a:p>
          <a:p>
            <a:pPr marL="285750" indent="-285750" algn="just">
              <a:buSzPct val="100000"/>
              <a:buChar char="-"/>
              <a:defRPr/>
            </a:pPr>
            <a:r>
              <a:t>Generation of peer-to-peer volunteer network </a:t>
            </a:r>
          </a:p>
          <a:p>
            <a:pPr algn="just">
              <a:defRPr/>
            </a:pPr>
            <a:br>
              <a:rPr/>
            </a:br>
            <a:r>
              <a:t>Provision of  ‘fake’ account provided a useful barrier for volunteers to facilitate engagement and protect against personalising the experiences/ dialogues </a:t>
            </a:r>
          </a:p>
          <a:p>
            <a:pPr algn="just">
              <a:defRPr/>
            </a:pPr>
            <a:endParaRPr/>
          </a:p>
        </p:txBody>
      </p:sp>
      <p:pic>
        <p:nvPicPr>
          <p:cNvPr id="8" name="image11.jpg"/>
          <p:cNvPicPr>
            <a:picLocks noChangeAspect="1"/>
          </p:cNvPicPr>
          <p:nvPr/>
        </p:nvPicPr>
        <p:blipFill>
          <a:blip r:embed="rId2"/>
          <a:stretch/>
        </p:blipFill>
        <p:spPr bwMode="auto">
          <a:xfrm>
            <a:off x="7874958" y="2251016"/>
            <a:ext cx="3860801" cy="2540001"/>
          </a:xfrm>
          <a:prstGeom prst="rect">
            <a:avLst/>
          </a:prstGeom>
          <a:ln>
            <a:solidFill>
              <a:schemeClr val="accent1"/>
            </a:solid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Shape 189"/>
          <p:cNvSpPr/>
          <p:nvPr/>
        </p:nvSpPr>
        <p:spPr bwMode="auto">
          <a:xfrm>
            <a:off x="623391" y="6450398"/>
            <a:ext cx="5376598" cy="226987"/>
          </a:xfrm>
          <a:prstGeom prst="rect">
            <a:avLst/>
          </a:prstGeom>
          <a:ln w="12700">
            <a:miter lim="400000"/>
          </a:ln>
        </p:spPr>
        <p:txBody>
          <a:bodyPr lIns="45719" rIns="45719" anchor="ctr">
            <a:spAutoFit/>
          </a:bodyPr>
          <a:lstStyle>
            <a:lvl1pPr>
              <a:defRPr sz="1000">
                <a:solidFill>
                  <a:srgbClr val="888888"/>
                </a:solidFill>
              </a:defRPr>
            </a:lvl1pPr>
          </a:lstStyle>
          <a:p>
            <a:pPr>
              <a:defRPr/>
            </a:pPr>
            <a:r>
              <a:t>FACULTY OF ARTS | DEPARTMENT OF SECURITY STUDIES AND CRIMINOLOGY</a:t>
            </a:r>
          </a:p>
        </p:txBody>
      </p:sp>
      <p:sp>
        <p:nvSpPr>
          <p:cNvPr id="5" name="Shape 190"/>
          <p:cNvSpPr>
            <a:spLocks noGrp="1"/>
          </p:cNvSpPr>
          <p:nvPr>
            <p:ph type="sldNum" sz="quarter" idx="2"/>
          </p:nvPr>
        </p:nvSpPr>
        <p:spPr bwMode="auto">
          <a:xfrm>
            <a:off x="11407628" y="6450398"/>
            <a:ext cx="174772" cy="226987"/>
          </a:xfrm>
          <a:prstGeom prst="rect">
            <a:avLst/>
          </a:prstGeom>
        </p:spPr>
        <p:txBody>
          <a:bodyPr/>
          <a:lstStyle/>
          <a:p>
            <a:pPr>
              <a:defRPr/>
            </a:pPr>
            <a:r>
              <a:t>9</a:t>
            </a:r>
          </a:p>
        </p:txBody>
      </p:sp>
      <p:sp>
        <p:nvSpPr>
          <p:cNvPr id="6" name="Shape 191"/>
          <p:cNvSpPr>
            <a:spLocks noGrp="1"/>
          </p:cNvSpPr>
          <p:nvPr>
            <p:ph type="title"/>
          </p:nvPr>
        </p:nvSpPr>
        <p:spPr bwMode="auto">
          <a:xfrm>
            <a:off x="609599" y="274637"/>
            <a:ext cx="8544002" cy="648002"/>
          </a:xfrm>
          <a:prstGeom prst="rect">
            <a:avLst/>
          </a:prstGeom>
        </p:spPr>
        <p:txBody>
          <a:bodyPr/>
          <a:lstStyle>
            <a:lvl1pPr>
              <a:defRPr b="0"/>
            </a:lvl1pPr>
          </a:lstStyle>
          <a:p>
            <a:pPr>
              <a:defRPr/>
            </a:pPr>
            <a:r>
              <a:t>Justifications: trust</a:t>
            </a:r>
          </a:p>
        </p:txBody>
      </p:sp>
      <p:sp>
        <p:nvSpPr>
          <p:cNvPr id="7" name="Shape 192"/>
          <p:cNvSpPr/>
          <p:nvPr/>
        </p:nvSpPr>
        <p:spPr bwMode="auto">
          <a:xfrm>
            <a:off x="623391" y="1731033"/>
            <a:ext cx="7192142" cy="3551063"/>
          </a:xfrm>
          <a:prstGeom prst="rect">
            <a:avLst/>
          </a:prstGeom>
          <a:ln w="12700">
            <a:miter lim="400000"/>
          </a:ln>
        </p:spPr>
        <p:txBody>
          <a:bodyPr lIns="45719" rIns="45719">
            <a:spAutoFit/>
          </a:bodyPr>
          <a:lstStyle/>
          <a:p>
            <a:pPr algn="just">
              <a:defRPr/>
            </a:pPr>
            <a:r>
              <a:t>Numerous studies on CVE emphasise the importance of generating and maintaining trust between the propagators and the targets of a given strategy or narrative</a:t>
            </a:r>
          </a:p>
          <a:p>
            <a:pPr algn="just">
              <a:defRPr/>
            </a:pPr>
            <a:endParaRPr/>
          </a:p>
          <a:p>
            <a:pPr algn="just">
              <a:defRPr/>
            </a:pPr>
            <a:r>
              <a:t>This raises the question on the impact of a CVE program that includes an intentional effort to mislead, an action that is one of the most common reasons for generating mistrust (Bok 1978, 1992)</a:t>
            </a:r>
          </a:p>
          <a:p>
            <a:pPr algn="just">
              <a:defRPr/>
            </a:pPr>
            <a:endParaRPr/>
          </a:p>
          <a:p>
            <a:pPr algn="just">
              <a:defRPr i="1"/>
            </a:pPr>
            <a:r>
              <a:t>“Effective community engagement needs to be built on a foundation of trust….actions can speak lounder than words and when groups see authorities acting in ways that are contrary to their professed statements…,trust can be easily lost”</a:t>
            </a:r>
            <a:r>
              <a:rPr i="0"/>
              <a:t> (Cherney &amp; Hartley, 2017)</a:t>
            </a:r>
            <a:endParaRPr/>
          </a:p>
        </p:txBody>
      </p:sp>
      <p:pic>
        <p:nvPicPr>
          <p:cNvPr id="8" name="image12.jpg"/>
          <p:cNvPicPr>
            <a:picLocks noChangeAspect="1"/>
          </p:cNvPicPr>
          <p:nvPr/>
        </p:nvPicPr>
        <p:blipFill>
          <a:blip r:embed="rId2"/>
          <a:stretch/>
        </p:blipFill>
        <p:spPr bwMode="auto">
          <a:xfrm>
            <a:off x="8152320" y="2042032"/>
            <a:ext cx="3140244" cy="2541469"/>
          </a:xfrm>
          <a:prstGeom prst="rect">
            <a:avLst/>
          </a:prstGeom>
          <a:ln>
            <a:solidFill>
              <a:schemeClr val="accent1"/>
            </a:solidFill>
          </a:ln>
        </p:spPr>
      </p:pic>
    </p:spTree>
  </p:cSld>
  <p:clrMapOvr>
    <a:masterClrMapping/>
  </p:clrMapOvr>
</p:sld>
</file>

<file path=ppt/theme/theme1.xml><?xml version="1.0" encoding="utf-8"?>
<a:theme xmlns:a="http://schemas.openxmlformats.org/drawingml/2006/main" name="MQ PowerPoint 16x9 template">
  <a:themeElements>
    <a:clrScheme name="MQ PowerPoint 16x9 template">
      <a:dk1>
        <a:srgbClr val="000000"/>
      </a:dk1>
      <a:lt1>
        <a:srgbClr val="FFFFFF"/>
      </a:lt1>
      <a:dk2>
        <a:srgbClr val="A7A7A7"/>
      </a:dk2>
      <a:lt2>
        <a:srgbClr val="535353"/>
      </a:lt2>
      <a:accent1>
        <a:srgbClr val="A6192E"/>
      </a:accent1>
      <a:accent2>
        <a:srgbClr val="76232F"/>
      </a:accent2>
      <a:accent3>
        <a:srgbClr val="D6001C"/>
      </a:accent3>
      <a:accent4>
        <a:srgbClr val="C6007E"/>
      </a:accent4>
      <a:accent5>
        <a:srgbClr val="80225F"/>
      </a:accent5>
      <a:accent6>
        <a:srgbClr val="373A36"/>
      </a:accent6>
      <a:hlink>
        <a:srgbClr val="0000FF"/>
      </a:hlink>
      <a:folHlink>
        <a:srgbClr val="FF00FF"/>
      </a:folHlink>
    </a:clrScheme>
    <a:fontScheme name="MQ PowerPoint 16x9 template">
      <a:majorFont>
        <a:latin typeface="Calibri"/>
        <a:ea typeface="Calibri"/>
        <a:cs typeface="Calibri"/>
      </a:majorFont>
      <a:minorFont>
        <a:latin typeface="Helvetica"/>
        <a:ea typeface="Helvetica"/>
        <a:cs typeface="Helvetica"/>
      </a:minorFont>
    </a:fontScheme>
    <a:fmtScheme name="MQ PowerPoint 16x9 templat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spDef>
      <a:spPr bwMode="auto">
        <a:prstGeom prst="rect">
          <a:avLst/>
        </a:prstGeom>
        <a:solidFill>
          <a:srgbClr val="FFFFFF"/>
        </a:solidFill>
        <a:ln w="25400" cap="flat">
          <a:solidFill>
            <a:schemeClr val="accent1"/>
          </a:solidFill>
          <a:prstDash val="solid"/>
          <a:round/>
        </a:ln>
      </a:spPr>
      <a:bodyPr/>
      <a:lstStyle/>
      <a:style>
        <a:lnRef idx="0">
          <a:srgbClr val="000000"/>
        </a:lnRef>
        <a:fillRef idx="0">
          <a:srgbClr val="000000"/>
        </a:fillRef>
        <a:effectRef idx="0">
          <a:srgbClr val="000000"/>
        </a:effectRef>
        <a:fontRef idx="none"/>
      </a:style>
    </a:spDef>
    <a:lnDef>
      <a:spPr bwMode="auto">
        <a:prstGeom prst="rect">
          <a:avLst/>
        </a:prstGeom>
        <a:noFill/>
        <a:ln w="25400" cap="flat">
          <a:solidFill>
            <a:schemeClr val="accent1"/>
          </a:solidFill>
          <a:prstDash val="solid"/>
          <a:round/>
        </a:ln>
      </a:spPr>
      <a:bodyPr/>
      <a:lstStyle/>
      <a:style>
        <a:lnRef idx="0">
          <a:srgbClr val="000000"/>
        </a:lnRef>
        <a:fillRef idx="0">
          <a:srgbClr val="000000"/>
        </a:fillRef>
        <a:effectRef idx="0">
          <a:srgbClr val="000000"/>
        </a:effectRef>
        <a:fontRef idx="none"/>
      </a:style>
    </a:lnDef>
    <a:txDef>
      <a:spPr bwMode="auto">
        <a:prstGeom prst="rect">
          <a:avLst/>
        </a:prstGeom>
        <a:noFill/>
        <a:ln w="12700" cap="flat">
          <a:noFill/>
          <a:miter lim="400000"/>
        </a:ln>
      </a:spPr>
      <a:bodyPr/>
      <a:lstStyle/>
      <a:style>
        <a:lnRef idx="0">
          <a:srgbClr val="000000"/>
        </a:lnRef>
        <a:fillRef idx="0">
          <a:srgbClr val="000000"/>
        </a:fillRef>
        <a:effectRef idx="0">
          <a:srgbClr val="000000"/>
        </a:effectRef>
        <a:fontRef idx="none"/>
      </a:style>
    </a:txDef>
  </a:objectDefaults>
  <a:extraClrSchemeLst/>
</a:theme>
</file>

<file path=ppt/theme/theme2.xml><?xml version="1.0" encoding="utf-8"?>
<a:theme xmlns:a="http://schemas.openxmlformats.org/drawingml/2006/main" name="MQ PowerPoint 16x9 template">
  <a:themeElements>
    <a:clrScheme name="MQ PowerPoint 16x9 template">
      <a:dk1>
        <a:srgbClr val="000000"/>
      </a:dk1>
      <a:lt1>
        <a:srgbClr val="FFFFFF"/>
      </a:lt1>
      <a:dk2>
        <a:srgbClr val="A7A7A7"/>
      </a:dk2>
      <a:lt2>
        <a:srgbClr val="535353"/>
      </a:lt2>
      <a:accent1>
        <a:srgbClr val="A6192E"/>
      </a:accent1>
      <a:accent2>
        <a:srgbClr val="76232F"/>
      </a:accent2>
      <a:accent3>
        <a:srgbClr val="D6001C"/>
      </a:accent3>
      <a:accent4>
        <a:srgbClr val="C6007E"/>
      </a:accent4>
      <a:accent5>
        <a:srgbClr val="80225F"/>
      </a:accent5>
      <a:accent6>
        <a:srgbClr val="373A36"/>
      </a:accent6>
      <a:hlink>
        <a:srgbClr val="0000FF"/>
      </a:hlink>
      <a:folHlink>
        <a:srgbClr val="FF00FF"/>
      </a:folHlink>
    </a:clrScheme>
    <a:fontScheme name="MQ PowerPoint 16x9 template">
      <a:majorFont>
        <a:latin typeface="Calibri"/>
        <a:ea typeface="Calibri"/>
        <a:cs typeface="Calibri"/>
      </a:majorFont>
      <a:minorFont>
        <a:latin typeface="Helvetica"/>
        <a:ea typeface="Helvetica"/>
        <a:cs typeface="Helvetica"/>
      </a:minorFont>
    </a:fontScheme>
    <a:fmtScheme name="MQ PowerPoint 16x9 templat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spDef>
      <a:spPr bwMode="auto">
        <a:prstGeom prst="rect">
          <a:avLst/>
        </a:prstGeom>
        <a:solidFill>
          <a:srgbClr val="FFFFFF"/>
        </a:solidFill>
        <a:ln w="25400" cap="flat">
          <a:solidFill>
            <a:schemeClr val="accent1"/>
          </a:solidFill>
          <a:prstDash val="solid"/>
          <a:round/>
        </a:ln>
      </a:spPr>
      <a:bodyPr/>
      <a:lstStyle/>
      <a:style>
        <a:lnRef idx="0">
          <a:srgbClr val="000000"/>
        </a:lnRef>
        <a:fillRef idx="0">
          <a:srgbClr val="000000"/>
        </a:fillRef>
        <a:effectRef idx="0">
          <a:srgbClr val="000000"/>
        </a:effectRef>
        <a:fontRef idx="none"/>
      </a:style>
    </a:spDef>
    <a:lnDef>
      <a:spPr bwMode="auto">
        <a:prstGeom prst="rect">
          <a:avLst/>
        </a:prstGeom>
        <a:noFill/>
        <a:ln w="25400" cap="flat">
          <a:solidFill>
            <a:schemeClr val="accent1"/>
          </a:solidFill>
          <a:prstDash val="solid"/>
          <a:round/>
        </a:ln>
      </a:spPr>
      <a:bodyPr/>
      <a:lstStyle/>
      <a:style>
        <a:lnRef idx="0">
          <a:srgbClr val="000000"/>
        </a:lnRef>
        <a:fillRef idx="0">
          <a:srgbClr val="000000"/>
        </a:fillRef>
        <a:effectRef idx="0">
          <a:srgbClr val="000000"/>
        </a:effectRef>
        <a:fontRef idx="none"/>
      </a:style>
    </a:lnDef>
    <a:txDef>
      <a:spPr bwMode="auto">
        <a:prstGeom prst="rect">
          <a:avLst/>
        </a:prstGeom>
        <a:noFill/>
        <a:ln w="12700" cap="flat">
          <a:noFill/>
          <a:miter lim="400000"/>
        </a:ln>
      </a:spPr>
      <a:bodyPr/>
      <a:lstStyle/>
      <a:style>
        <a:lnRef idx="0">
          <a:srgbClr val="000000"/>
        </a:lnRef>
        <a:fillRef idx="0">
          <a:srgbClr val="000000"/>
        </a:fillRef>
        <a:effectRef idx="0">
          <a:srgbClr val="00000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TotalTime>
  <Words>1247</Words>
  <Application>Microsoft Office PowerPoint</Application>
  <PresentationFormat>Widescreen</PresentationFormat>
  <Paragraphs>128</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Georgia</vt:lpstr>
      <vt:lpstr>Wingdings</vt:lpstr>
      <vt:lpstr>MQ PowerPoint 16x9 template</vt:lpstr>
      <vt:lpstr>“I lied but it was only for the good of society”: The ethics of deceptive CVE” </vt:lpstr>
      <vt:lpstr>Case study: online CVE counter narrative program </vt:lpstr>
      <vt:lpstr>CVE: from ideas into reality </vt:lpstr>
      <vt:lpstr>Counter narratives </vt:lpstr>
      <vt:lpstr>Reflexivity and ethics</vt:lpstr>
      <vt:lpstr>Manipulation…deception…</vt:lpstr>
      <vt:lpstr>Justifications: reach</vt:lpstr>
      <vt:lpstr>Justifications: safety </vt:lpstr>
      <vt:lpstr>Justifications: trust</vt:lpstr>
      <vt:lpstr>Impact, effect and ethical reflexivity</vt:lpstr>
      <vt:lpstr>Impact, effect and ethical reflexivity</vt:lpstr>
      <vt:lpstr>Conclusion: addressing ethics through reflexivity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lied but it was only for the good of society”: The ethics of deceptive CVE” </dc:title>
  <dc:creator>Miss Lise Waldek</dc:creator>
  <cp:lastModifiedBy>Lise Waldek</cp:lastModifiedBy>
  <cp:revision>1</cp:revision>
  <dcterms:modified xsi:type="dcterms:W3CDTF">2019-06-23T18:48:45Z</dcterms:modified>
</cp:coreProperties>
</file>