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316" r:id="rId6"/>
    <p:sldId id="383" r:id="rId7"/>
    <p:sldId id="385" r:id="rId8"/>
    <p:sldId id="361" r:id="rId9"/>
    <p:sldId id="362" r:id="rId10"/>
    <p:sldId id="363" r:id="rId11"/>
    <p:sldId id="364" r:id="rId12"/>
    <p:sldId id="365" r:id="rId13"/>
    <p:sldId id="384" r:id="rId14"/>
    <p:sldId id="386" r:id="rId15"/>
    <p:sldId id="387" r:id="rId16"/>
    <p:sldId id="388" r:id="rId17"/>
    <p:sldId id="366" r:id="rId18"/>
    <p:sldId id="389" r:id="rId19"/>
    <p:sldId id="390" r:id="rId20"/>
    <p:sldId id="367" r:id="rId21"/>
    <p:sldId id="315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pos="7265">
          <p15:clr>
            <a:srgbClr val="A4A3A4"/>
          </p15:clr>
        </p15:guide>
        <p15:guide id="3" pos="393">
          <p15:clr>
            <a:srgbClr val="A4A3A4"/>
          </p15:clr>
        </p15:guide>
        <p15:guide id="4" orient="horz" pos="40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073"/>
    <a:srgbClr val="D4D900"/>
    <a:srgbClr val="77D2E4"/>
    <a:srgbClr val="93C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982415-76B0-49FE-ACF2-7313286AFC5E}" v="12" dt="2020-04-24T10:19:20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66" y="62"/>
      </p:cViewPr>
      <p:guideLst>
        <p:guide orient="horz" pos="300"/>
        <p:guide pos="7265"/>
        <p:guide pos="393"/>
        <p:guide orient="horz" pos="404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E39383-CE42-4B8D-B960-9D3DCBFE69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7294B8-9CB3-49B6-8DFE-C483CE5A01A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" charset="0"/>
              </a:defRPr>
            </a:lvl1pPr>
          </a:lstStyle>
          <a:p>
            <a:pPr>
              <a:defRPr/>
            </a:pPr>
            <a:fld id="{96254C63-328B-4E9B-ABC6-F64CEBCB6AE0}" type="datetimeFigureOut">
              <a:rPr lang="en-US"/>
              <a:pPr>
                <a:defRPr/>
              </a:pPr>
              <a:t>4/24/2020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C8ABCB8-1C5B-4952-B00F-DA60CEBF8F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E91006-4007-46BB-AB74-EFDB50FDA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5D3AF-6F62-4474-9D8A-951DFBDC15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E30F-399C-4043-8432-2BFAD0ED7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109B9A-3C1A-44E8-AF7F-A35513DD1A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ans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5AF1B51-3D8B-4FBA-A865-03213AAE5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1D95714-9C06-47DE-901C-E26718908F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0" y="0"/>
            <a:ext cx="18605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830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wansea no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4D36DCC-7923-47D1-994A-051680505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B6A0C963-E38C-4304-92DD-F97EA916E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75" y="0"/>
            <a:ext cx="1863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46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1019BAD-279B-42C1-BE89-D694560E5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75" y="0"/>
            <a:ext cx="1863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8947DEC-0C8D-4577-9111-13470DD25B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838825"/>
            <a:ext cx="121443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515358" y="962312"/>
            <a:ext cx="11160705" cy="360000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15357" y="466664"/>
            <a:ext cx="11160705" cy="483487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17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D899B37-E508-4B80-A02B-79AD7D1412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75" y="0"/>
            <a:ext cx="1863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BE1683A-C9F9-4046-945A-21F720342A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838825"/>
            <a:ext cx="121443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>
            <a:spLocks noGrp="1"/>
          </p:cNvSpPr>
          <p:nvPr>
            <p:ph type="ctrTitle"/>
          </p:nvPr>
        </p:nvSpPr>
        <p:spPr>
          <a:xfrm>
            <a:off x="515357" y="466664"/>
            <a:ext cx="11160705" cy="483487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"/>
          </p:nvPr>
        </p:nvSpPr>
        <p:spPr>
          <a:xfrm>
            <a:off x="515358" y="962313"/>
            <a:ext cx="11160705" cy="599281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20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778B255-C3C3-47C7-9409-BDFF33D70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75" y="0"/>
            <a:ext cx="1863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DAD16B8-8950-4703-B4DD-569C764C0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838825"/>
            <a:ext cx="121443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>
            <a:spLocks noGrp="1"/>
          </p:cNvSpPr>
          <p:nvPr>
            <p:ph type="ctrTitle"/>
          </p:nvPr>
        </p:nvSpPr>
        <p:spPr>
          <a:xfrm>
            <a:off x="515357" y="466664"/>
            <a:ext cx="11160705" cy="483487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515358" y="962313"/>
            <a:ext cx="11160705" cy="358487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78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BC6592-6D65-4666-AA48-4B3C137BD9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B607B4-3706-4EA4-89E3-F4677FDA44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C5EEC-E48C-4D21-948F-E8AA32CD6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9ADD40-D832-46C7-9184-5C9B32C59A70}" type="datetimeFigureOut">
              <a:rPr lang="en-GB"/>
              <a:pPr>
                <a:defRPr/>
              </a:pPr>
              <a:t>24/04/2020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F16E0-8E4F-4098-AC28-505B0D2C1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41A66-DF7A-47CF-9564-4B21C90D8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fld id="{B122450F-DF6E-4D81-A257-84782B0CCE4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hyperlink" Target="http://www.bailii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hyperlink" Target="http://news.bbc.co.uk/1/hi/england/devon/6287457.st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hyperlink" Target="http://www.bailii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hyperlink" Target="http://www.legislation.gov.uk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hyperlink" Target="https://www.cambridge.org/core/journals/cambridge-law-journal/article/cheating-and-dishonesty/9B8EFE2AE2FB868201C177874F803CF4/core-reader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hyperlink" Target="http://www.legislation.gov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thoughtco.com/redeeming-slot-vouchers-537713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www.bailii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hyperlink" Target="http://www.bailii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1">
            <a:extLst>
              <a:ext uri="{FF2B5EF4-FFF2-40B4-BE49-F238E27FC236}">
                <a16:creationId xmlns:a16="http://schemas.microsoft.com/office/drawing/2014/main" id="{2C549389-2C8D-4B99-AE3B-B099019ED180}"/>
              </a:ext>
            </a:extLst>
          </p:cNvPr>
          <p:cNvSpPr txBox="1">
            <a:spLocks/>
          </p:cNvSpPr>
          <p:nvPr/>
        </p:nvSpPr>
        <p:spPr bwMode="auto">
          <a:xfrm>
            <a:off x="515938" y="685800"/>
            <a:ext cx="111601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bg1"/>
                </a:solidFill>
                <a:latin typeface="Futura Heavy"/>
                <a:ea typeface="Futura Heavy"/>
                <a:cs typeface="Futura Heavy"/>
              </a:rPr>
              <a:t>Title</a:t>
            </a:r>
          </a:p>
        </p:txBody>
      </p:sp>
      <p:pic>
        <p:nvPicPr>
          <p:cNvPr id="8195" name="Picture 6">
            <a:extLst>
              <a:ext uri="{FF2B5EF4-FFF2-40B4-BE49-F238E27FC236}">
                <a16:creationId xmlns:a16="http://schemas.microsoft.com/office/drawing/2014/main" id="{06608D01-F941-4AE2-BE4D-448FCDB91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0" y="0"/>
            <a:ext cx="18605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7F934F-DA36-4258-81ED-1D0E66424702}"/>
              </a:ext>
            </a:extLst>
          </p:cNvPr>
          <p:cNvSpPr/>
          <p:nvPr/>
        </p:nvSpPr>
        <p:spPr>
          <a:xfrm>
            <a:off x="430213" y="625475"/>
            <a:ext cx="3157537" cy="1206500"/>
          </a:xfrm>
          <a:prstGeom prst="rect">
            <a:avLst/>
          </a:prstGeom>
          <a:solidFill>
            <a:srgbClr val="77D2E4"/>
          </a:solidFill>
          <a:ln>
            <a:solidFill>
              <a:srgbClr val="77D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itle 21">
            <a:extLst>
              <a:ext uri="{FF2B5EF4-FFF2-40B4-BE49-F238E27FC236}">
                <a16:creationId xmlns:a16="http://schemas.microsoft.com/office/drawing/2014/main" id="{50DF8299-B5E5-484D-899C-AAF180618337}"/>
              </a:ext>
            </a:extLst>
          </p:cNvPr>
          <p:cNvSpPr txBox="1">
            <a:spLocks/>
          </p:cNvSpPr>
          <p:nvPr/>
        </p:nvSpPr>
        <p:spPr>
          <a:xfrm>
            <a:off x="266656" y="272446"/>
            <a:ext cx="8589962" cy="3479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Heavy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Heavy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Heavy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Heavy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Heavy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Heavy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Heavy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ato Heavy" charset="0"/>
              </a:defRPr>
            </a:lvl9pPr>
          </a:lstStyle>
          <a:p>
            <a:pPr eaLnBrk="1" hangingPunct="1">
              <a:defRPr/>
            </a:pPr>
            <a:r>
              <a:rPr lang="en-GB" altLang="en-US" sz="4900" b="1" dirty="0" err="1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Cysyniadau</a:t>
            </a:r>
            <a:r>
              <a:rPr lang="en-GB" altLang="en-US" sz="4900" b="1" dirty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 </a:t>
            </a:r>
            <a:r>
              <a:rPr lang="en-GB" altLang="en-US" sz="4900" b="1" dirty="0" err="1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Cyfraith</a:t>
            </a:r>
            <a:r>
              <a:rPr lang="en-GB" altLang="en-US" sz="4900" b="1" dirty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 </a:t>
            </a:r>
            <a:r>
              <a:rPr lang="en-GB" altLang="en-US" sz="4900" b="1" dirty="0" err="1" smtClean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Trosedd</a:t>
            </a:r>
            <a:r>
              <a:rPr lang="en-GB" altLang="en-US" sz="4900" b="1" dirty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 </a:t>
            </a:r>
            <a:r>
              <a:rPr lang="en-GB" altLang="en-US" sz="4900" b="1" dirty="0" smtClean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– </a:t>
            </a:r>
            <a:r>
              <a:rPr lang="en-GB" altLang="en-US" sz="4900" b="1" dirty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“</a:t>
            </a:r>
            <a:r>
              <a:rPr lang="en-GB" altLang="en-US" sz="4900" b="1" dirty="0" err="1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Anonestrwydd</a:t>
            </a:r>
            <a:r>
              <a:rPr lang="en-GB" altLang="en-US" sz="4900" b="1" dirty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” </a:t>
            </a:r>
          </a:p>
          <a:p>
            <a:pPr eaLnBrk="1" hangingPunct="1">
              <a:defRPr/>
            </a:pPr>
            <a:endParaRPr lang="en-GB" altLang="en-US" sz="4000" b="1" dirty="0">
              <a:solidFill>
                <a:srgbClr val="2F4073"/>
              </a:solidFill>
              <a:latin typeface="Futura Heavy"/>
              <a:ea typeface="Futura Heavy"/>
              <a:cs typeface="Futura Heavy"/>
            </a:endParaRPr>
          </a:p>
          <a:p>
            <a:pPr eaLnBrk="1" hangingPunct="1">
              <a:defRPr/>
            </a:pP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Cerys 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Davies -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Darlithiwr</a:t>
            </a:r>
            <a:endParaRPr lang="en-GB" altLang="en-US" sz="4000" b="1" dirty="0">
              <a:solidFill>
                <a:srgbClr val="2F4073"/>
              </a:solidFill>
              <a:latin typeface="Futura Heavy"/>
              <a:ea typeface="Futura Heavy"/>
              <a:cs typeface="Futura Heavy"/>
            </a:endParaRPr>
          </a:p>
        </p:txBody>
      </p:sp>
      <p:sp>
        <p:nvSpPr>
          <p:cNvPr id="8200" name="TextBox 1">
            <a:extLst>
              <a:ext uri="{FF2B5EF4-FFF2-40B4-BE49-F238E27FC236}">
                <a16:creationId xmlns:a16="http://schemas.microsoft.com/office/drawing/2014/main" id="{F0ED5C23-07FB-467A-96B0-98CF84DB0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447" y="1862138"/>
            <a:ext cx="3471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ctr"/>
            <a:r>
              <a:rPr lang="en-GB" altLang="en-US" dirty="0" err="1"/>
              <a:t>Cliciwch</a:t>
            </a:r>
            <a:r>
              <a:rPr lang="en-GB" altLang="en-US" dirty="0"/>
              <a:t> </a:t>
            </a:r>
            <a:r>
              <a:rPr lang="en-GB" altLang="en-US" dirty="0" err="1"/>
              <a:t>ar</a:t>
            </a:r>
            <a:r>
              <a:rPr lang="en-GB" altLang="en-US" dirty="0"/>
              <a:t> </a:t>
            </a:r>
            <a:r>
              <a:rPr lang="en-GB" altLang="en-US" dirty="0" err="1"/>
              <a:t>yr</a:t>
            </a:r>
            <a:r>
              <a:rPr lang="en-GB" altLang="en-US" dirty="0"/>
              <a:t> icon </a:t>
            </a:r>
            <a:r>
              <a:rPr lang="en-GB" altLang="en-US" dirty="0" err="1"/>
              <a:t>ar</a:t>
            </a:r>
            <a:r>
              <a:rPr lang="en-GB" altLang="en-US" dirty="0"/>
              <a:t> bob </a:t>
            </a:r>
            <a:r>
              <a:rPr lang="en-GB" altLang="en-US" dirty="0" err="1"/>
              <a:t>sleid</a:t>
            </a:r>
            <a:r>
              <a:rPr lang="en-GB" altLang="en-US" dirty="0"/>
              <a:t> i </a:t>
            </a:r>
            <a:r>
              <a:rPr lang="en-GB" altLang="en-US" dirty="0" err="1"/>
              <a:t>wrando</a:t>
            </a:r>
            <a:r>
              <a:rPr lang="en-GB" altLang="en-US" dirty="0"/>
              <a:t> </a:t>
            </a:r>
            <a:r>
              <a:rPr lang="en-GB" altLang="en-US" dirty="0" err="1"/>
              <a:t>ar</a:t>
            </a:r>
            <a:r>
              <a:rPr lang="en-GB" altLang="en-US" dirty="0"/>
              <a:t> </a:t>
            </a:r>
            <a:r>
              <a:rPr lang="en-GB" altLang="en-US" dirty="0" err="1"/>
              <a:t>yr</a:t>
            </a:r>
            <a:r>
              <a:rPr lang="en-GB" altLang="en-US" dirty="0"/>
              <a:t> </a:t>
            </a:r>
            <a:r>
              <a:rPr lang="en-GB" altLang="en-US" dirty="0" err="1"/>
              <a:t>adroddiant</a:t>
            </a:r>
            <a:r>
              <a:rPr lang="en-GB" altLang="en-US" dirty="0"/>
              <a:t> </a:t>
            </a:r>
            <a:r>
              <a:rPr lang="en-GB" altLang="en-US" dirty="0" err="1"/>
              <a:t>a’r</a:t>
            </a:r>
            <a:r>
              <a:rPr lang="en-GB" altLang="en-US" dirty="0"/>
              <a:t> </a:t>
            </a:r>
            <a:r>
              <a:rPr lang="en-GB" altLang="en-US" dirty="0" err="1"/>
              <a:t>sain</a:t>
            </a:r>
            <a:endParaRPr lang="en-GB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6767B9-217B-4859-87C7-364CC2958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1450" y="13255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7E44D6-1047-4364-8789-3EBF8EA42876}"/>
              </a:ext>
            </a:extLst>
          </p:cNvPr>
          <p:cNvSpPr txBox="1">
            <a:spLocks/>
          </p:cNvSpPr>
          <p:nvPr/>
        </p:nvSpPr>
        <p:spPr bwMode="auto">
          <a:xfrm>
            <a:off x="515938" y="1449389"/>
            <a:ext cx="10431463" cy="4676775"/>
          </a:xfrm>
          <a:prstGeom prst="rect">
            <a:avLst/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Mae’r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‘lock-down’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ben!! Chi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wedi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bod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allan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gyda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ffrindiau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tan 10y.h 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nawr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cerdded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adref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Mae’n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dechrau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bwrw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 smtClean="0">
                <a:solidFill>
                  <a:srgbClr val="2F4073"/>
                </a:solidFill>
                <a:latin typeface="Futura Heavy"/>
              </a:rPr>
              <a:t>glaw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…</a:t>
            </a:r>
            <a:r>
              <a:rPr lang="en-GB" sz="2400" dirty="0" err="1" smtClean="0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drwm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Wrth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basio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siop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elusen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rydych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sylwi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fag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sbwriel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llawn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eitemau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sydd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amlwg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wedi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gadael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rhodd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elusen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O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fewn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y bag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mae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yna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ambarel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Rydych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cymryd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ambarel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– ac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gadael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darn £1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y bag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sbwriel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amdani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400" dirty="0">
                <a:latin typeface="Futura Heavy"/>
              </a:rPr>
              <a:t/>
            </a:r>
            <a:br>
              <a:rPr lang="en-GB" sz="2400" dirty="0">
                <a:latin typeface="Futura Heavy"/>
              </a:rPr>
            </a:b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Ymddygiad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onest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neu’n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?</a:t>
            </a: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400" dirty="0">
                <a:solidFill>
                  <a:srgbClr val="2F4073"/>
                </a:solidFill>
                <a:latin typeface="Futura Heavy"/>
              </a:rPr>
              <a:t>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fyddai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pawb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cytuno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?</a:t>
            </a: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Dewch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hyd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darllenwch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achos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i="1" dirty="0">
                <a:solidFill>
                  <a:srgbClr val="2F4073"/>
                </a:solidFill>
                <a:latin typeface="Futura Heavy"/>
              </a:rPr>
              <a:t>Ricketts v Basildon Magistrates Court 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[2010] EWHC 2358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>
                <a:solidFill>
                  <a:srgbClr val="2F4073"/>
                </a:solidFill>
                <a:latin typeface="Futura Heavy"/>
                <a:hlinkClick r:id="rId4"/>
              </a:rPr>
              <a:t>www.bailii.org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 </a:t>
            </a:r>
          </a:p>
          <a:p>
            <a:pPr>
              <a:buClr>
                <a:srgbClr val="D4D900"/>
              </a:buClr>
              <a:defRPr/>
            </a:pP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2F4073"/>
              </a:solidFill>
              <a:latin typeface="Futura Heavy"/>
            </a:endParaRPr>
          </a:p>
        </p:txBody>
      </p:sp>
      <p:sp>
        <p:nvSpPr>
          <p:cNvPr id="17412" name="Title 2">
            <a:extLst>
              <a:ext uri="{FF2B5EF4-FFF2-40B4-BE49-F238E27FC236}">
                <a16:creationId xmlns:a16="http://schemas.microsoft.com/office/drawing/2014/main" id="{973BED69-5DCA-4D7C-AD47-D8D9F2671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9" y="231775"/>
            <a:ext cx="3324542" cy="719138"/>
          </a:xfrm>
        </p:spPr>
        <p:txBody>
          <a:bodyPr>
            <a:normAutofit/>
          </a:bodyPr>
          <a:lstStyle/>
          <a:p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#1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B2258F-2A03-4713-9D6E-48569FFE1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6733" y="3881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B0751-9197-4D00-923F-ADCB44A136FD}"/>
              </a:ext>
            </a:extLst>
          </p:cNvPr>
          <p:cNvSpPr txBox="1">
            <a:spLocks/>
          </p:cNvSpPr>
          <p:nvPr/>
        </p:nvSpPr>
        <p:spPr bwMode="auto">
          <a:xfrm>
            <a:off x="457200" y="1627641"/>
            <a:ext cx="10741025" cy="4676775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Amser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Pasg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yw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hi!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Wrth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gerdded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ger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heol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brysur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gyda’ch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ffrindiau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mae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lori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anferth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pasio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. Mae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olwyn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lori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taro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twll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heol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galed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gan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beri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ddrysau’r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lori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cael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eu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taflu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agor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. O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ganlyniad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mae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miloedd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wyau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siocled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‘Crème Egg’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byrstio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allan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gan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lanio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heol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, y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palmant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ymylon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ac o dan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olwynion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moduron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arall</a:t>
            </a:r>
            <a:r>
              <a:rPr lang="en-GB" sz="2800" dirty="0" smtClean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Chi,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a’ch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ffrindiau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codi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un Crème Egg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un ac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ei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fwyta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. </a:t>
            </a:r>
          </a:p>
          <a:p>
            <a:pPr>
              <a:buClr>
                <a:srgbClr val="D4D900"/>
              </a:buClr>
              <a:defRPr/>
            </a:pPr>
            <a:endParaRPr lang="en-GB" sz="2800" dirty="0">
              <a:solidFill>
                <a:srgbClr val="2F4073"/>
              </a:solidFill>
              <a:latin typeface="Futura Heavy"/>
            </a:endParaRP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Ymddygiad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onest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neu’n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?</a:t>
            </a: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800" dirty="0">
                <a:solidFill>
                  <a:srgbClr val="2F4073"/>
                </a:solidFill>
                <a:latin typeface="Futura Heavy"/>
              </a:rPr>
              <a:t>A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fyddai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pawb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cytuno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?</a:t>
            </a: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Dewch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hyd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, a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darllenwch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am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ddigwyddiad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llongddrylliad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MSC Napoli,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>
                <a:solidFill>
                  <a:srgbClr val="2F4073"/>
                </a:solidFill>
                <a:latin typeface="Futura Heavy"/>
                <a:hlinkClick r:id="rId4"/>
              </a:rPr>
              <a:t>http://news.bbc.co.uk/1/hi/england/devon/6287457.stm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</a:p>
          <a:p>
            <a:pPr>
              <a:buClr>
                <a:srgbClr val="D4D900"/>
              </a:buClr>
              <a:defRPr/>
            </a:pP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</a:p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2F4073"/>
              </a:solidFill>
              <a:latin typeface="Futura Heavy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ABA035-8129-4222-AD6D-F4CF2C000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466725"/>
            <a:ext cx="11160125" cy="4841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b="1" dirty="0" err="1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sz="4000" b="1" dirty="0">
                <a:solidFill>
                  <a:srgbClr val="2F4073"/>
                </a:solidFill>
                <a:latin typeface="Futura Heavy"/>
              </a:rPr>
              <a:t> #2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21FF70-261B-4774-A254-56E4B9A16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5273" y="50561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DA8599-11CB-4FCC-BA1E-F829C2846B92}"/>
              </a:ext>
            </a:extLst>
          </p:cNvPr>
          <p:cNvSpPr txBox="1">
            <a:spLocks/>
          </p:cNvSpPr>
          <p:nvPr/>
        </p:nvSpPr>
        <p:spPr bwMode="auto">
          <a:xfrm>
            <a:off x="360364" y="1203829"/>
            <a:ext cx="10655980" cy="467677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Mae’ch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gampfa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drud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wedi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ail-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agor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diwedd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Chi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methu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aros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dychwelyd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ato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defnyddio’r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cyfarpar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Wrth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aros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ciw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hir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gampfa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agor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chi’n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sylweddoli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bod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eich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cerdyn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aelodaeth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wedi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dod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ben mis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Byddech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hapus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adnewyddu’ch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aelodaeth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ond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nid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ydych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am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wastraffu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eiliad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y bore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yma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llenwi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ffurflenni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Felly, pan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mae’r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drysau’n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agor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rydych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chwifio’ch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cerdyn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awyr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flaen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y person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til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obeithio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nad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ydynt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mynd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wirio’r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cerdyn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Mae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rhy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brysur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wirio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Chi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mewn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! </a:t>
            </a:r>
          </a:p>
          <a:p>
            <a:pPr>
              <a:buClr>
                <a:srgbClr val="D4D900"/>
              </a:buClr>
              <a:defRPr/>
            </a:pP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Ymddygiad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onest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neu’n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?</a:t>
            </a: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400" dirty="0">
                <a:solidFill>
                  <a:srgbClr val="2F4073"/>
                </a:solidFill>
                <a:latin typeface="Futura Heavy"/>
              </a:rPr>
              <a:t>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fyddai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pawb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cytuno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?</a:t>
            </a:r>
          </a:p>
          <a:p>
            <a:pPr marL="571500" indent="-571500">
              <a:buClr>
                <a:srgbClr val="D4D900"/>
              </a:buClr>
              <a:buFont typeface="Arial" panose="020B0604020202020204" pitchFamily="34" charset="0"/>
              <a:buAutoNum type="romanLcParenR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Dewch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hyd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darllenwch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achos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i="1" dirty="0">
                <a:solidFill>
                  <a:srgbClr val="2F4073"/>
                </a:solidFill>
                <a:latin typeface="Futura Heavy"/>
              </a:rPr>
              <a:t>R v Lambie 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[1982] AC 449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>
                <a:solidFill>
                  <a:srgbClr val="2F4073"/>
                </a:solidFill>
                <a:latin typeface="Futura Heavy"/>
                <a:hlinkClick r:id="rId4"/>
              </a:rPr>
              <a:t>www.bailii.org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  </a:t>
            </a:r>
          </a:p>
          <a:p>
            <a:pPr>
              <a:buClr>
                <a:srgbClr val="D4D900"/>
              </a:buClr>
              <a:defRPr/>
            </a:pP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</a:p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2F4073"/>
              </a:solidFill>
              <a:latin typeface="Futura Heavy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FB4BBE-831B-44B1-B828-E7099FFDB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63" y="388937"/>
            <a:ext cx="11160125" cy="4841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b="1" dirty="0" err="1" smtClean="0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sz="4000" b="1" dirty="0" smtClean="0">
                <a:solidFill>
                  <a:srgbClr val="2F4073"/>
                </a:solidFill>
                <a:latin typeface="Futura Heavy"/>
              </a:rPr>
              <a:t> #3</a:t>
            </a:r>
            <a:endParaRPr lang="en-GB" sz="4000" b="1" dirty="0">
              <a:solidFill>
                <a:srgbClr val="2F4073"/>
              </a:solidFill>
              <a:latin typeface="Futura Heavy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15F4A4-DA19-4943-AEE5-0CFA776FE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7515" y="42783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B27BE9E8-F63B-4BB4-8B6D-AA979CE8B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058" y="721519"/>
            <a:ext cx="5745692" cy="5445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Astudiaeth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pellach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  <a:t>2…</a:t>
            </a:r>
            <a:b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</a:br>
            <a:r>
              <a:rPr lang="en-GB" altLang="en-US" sz="4000" b="1" dirty="0" err="1" smtClean="0">
                <a:solidFill>
                  <a:srgbClr val="2F4073"/>
                </a:solidFill>
                <a:latin typeface="Futura Heavy"/>
              </a:rPr>
              <a:t>elfennau</a:t>
            </a: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eraill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Dwyn</a:t>
            </a:r>
            <a:endParaRPr lang="en-GB" altLang="en-US" sz="4000" b="1" dirty="0">
              <a:solidFill>
                <a:srgbClr val="2F4073"/>
              </a:solidFill>
              <a:latin typeface="Futura Heavy"/>
            </a:endParaRPr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B7A58728-ED0B-4BD5-A9DC-27BA44DE4F1B}"/>
              </a:ext>
            </a:extLst>
          </p:cNvPr>
          <p:cNvSpPr txBox="1">
            <a:spLocks/>
          </p:cNvSpPr>
          <p:nvPr/>
        </p:nvSpPr>
        <p:spPr bwMode="auto">
          <a:xfrm>
            <a:off x="693738" y="1990725"/>
            <a:ext cx="5307012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>
              <a:buClr>
                <a:srgbClr val="D4D900"/>
              </a:buClr>
              <a:buFont typeface="Arial" panose="020B0604020202020204" pitchFamily="34" charset="0"/>
              <a:buNone/>
            </a:pPr>
            <a:endParaRPr lang="en-US" altLang="en-US">
              <a:solidFill>
                <a:srgbClr val="2F4073"/>
              </a:solidFill>
            </a:endParaRPr>
          </a:p>
        </p:txBody>
      </p:sp>
      <p:sp>
        <p:nvSpPr>
          <p:cNvPr id="20485" name="TextBox 2">
            <a:extLst>
              <a:ext uri="{FF2B5EF4-FFF2-40B4-BE49-F238E27FC236}">
                <a16:creationId xmlns:a16="http://schemas.microsoft.com/office/drawing/2014/main" id="{49050674-4EFA-4C33-AD9F-5D9C5468F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058" y="1686681"/>
            <a:ext cx="1114266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gychwyn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cyflwyniad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yma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dysgoch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fod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yna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5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elfen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sydd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rhaid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i’w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sefydlu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gyfer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euogfarn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am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Ddwyn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Ym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mhob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un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o’r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3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sy’n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dilyn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2F4073"/>
              </a:solidFill>
              <a:latin typeface="Futura Heavy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Ystyriwch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a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fyddai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sefydlu’r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5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elfen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syml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a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ddi-drafferth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, neu a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ydy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un neu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fwy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o’r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elfennau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peri problem. 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solidFill>
                <a:srgbClr val="2F4073"/>
              </a:solidFill>
              <a:latin typeface="Futura Heavy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Bydd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hyn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ymarfer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dda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gyfer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delio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gyda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cwestiynau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Problem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eich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hastudiaethau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Cyfreithiol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Gweithiwch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trwy’r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5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elfen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rhesymegol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gan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gyfeirio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at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adrannau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priodol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Ddeddf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Dwyn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1968 am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gymorth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gyda’r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ddiffiniadau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 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(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dewch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hyd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drwy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  <a:hlinkClick r:id="rId4"/>
              </a:rPr>
              <a:t>www.legislation.gov.uk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)</a:t>
            </a:r>
            <a:br>
              <a:rPr lang="en-GB" altLang="en-US" sz="2400" dirty="0">
                <a:solidFill>
                  <a:srgbClr val="2F4073"/>
                </a:solidFill>
                <a:latin typeface="Futura Heavy"/>
              </a:rPr>
            </a:br>
            <a:endParaRPr lang="en-GB" altLang="en-US" sz="2400" dirty="0">
              <a:solidFill>
                <a:srgbClr val="2F4073"/>
              </a:solidFill>
              <a:latin typeface="Futura Heavy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1A4055-103C-4567-9848-802068F5C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2170" y="51831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2585FBB8-4D87-4071-AB11-8396D405C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80" y="511084"/>
            <a:ext cx="2807803" cy="5429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#1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7E6615-1480-4437-A7EA-4778A44AEBA5}"/>
              </a:ext>
            </a:extLst>
          </p:cNvPr>
          <p:cNvSpPr txBox="1">
            <a:spLocks/>
          </p:cNvSpPr>
          <p:nvPr/>
        </p:nvSpPr>
        <p:spPr bwMode="auto">
          <a:xfrm>
            <a:off x="222780" y="1296338"/>
            <a:ext cx="11288712" cy="5046663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Rydych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mynd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a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chlybiau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golff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eich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rhiant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er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mwyn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chwarae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golff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gyda’ch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ffrindiau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. </a:t>
            </a:r>
          </a:p>
          <a:p>
            <a:pPr>
              <a:buClr>
                <a:srgbClr val="D4D900"/>
              </a:buClr>
              <a:defRPr/>
            </a:pPr>
            <a:endParaRPr lang="en-GB" sz="2800" dirty="0">
              <a:solidFill>
                <a:srgbClr val="2F4073"/>
              </a:solidFill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r>
              <a:rPr lang="en-GB" sz="2800" u="sng" dirty="0" err="1">
                <a:solidFill>
                  <a:srgbClr val="2F4073"/>
                </a:solidFill>
                <a:latin typeface="Futura Heavy"/>
              </a:rPr>
              <a:t>Elfennau</a:t>
            </a:r>
            <a:r>
              <a:rPr lang="en-GB" sz="2800" u="sng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u="sng" dirty="0" err="1">
                <a:solidFill>
                  <a:srgbClr val="2F4073"/>
                </a:solidFill>
                <a:latin typeface="Futura Heavy"/>
              </a:rPr>
              <a:t>Dwyn</a:t>
            </a:r>
            <a:r>
              <a:rPr lang="en-GB" sz="2800" u="sng" dirty="0">
                <a:solidFill>
                  <a:srgbClr val="2F4073"/>
                </a:solidFill>
                <a:latin typeface="Futura Heavy"/>
              </a:rPr>
              <a:t>: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(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2 DD ac </a:t>
            </a:r>
            <a:r>
              <a:rPr lang="en-GB" sz="2800" i="1" dirty="0">
                <a:solidFill>
                  <a:srgbClr val="2F4073"/>
                </a:solidFill>
                <a:latin typeface="Futura Heavy"/>
              </a:rPr>
              <a:t>Ivey)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Adfeddu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smtClean="0">
                <a:solidFill>
                  <a:srgbClr val="2F4073"/>
                </a:solidFill>
                <a:latin typeface="Futura Heavy"/>
              </a:rPr>
              <a:t>(</a:t>
            </a:r>
            <a:r>
              <a:rPr lang="en-GB" sz="2800" dirty="0" err="1" smtClean="0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800" dirty="0" smtClean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3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Eiddo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(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4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Perthyn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rywun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arall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(</a:t>
            </a:r>
            <a:r>
              <a:rPr lang="en-GB" sz="28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800" dirty="0">
                <a:solidFill>
                  <a:srgbClr val="2F4073"/>
                </a:solidFill>
                <a:latin typeface="Futura Heavy"/>
              </a:rPr>
              <a:t> 5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US" sz="2800" dirty="0" err="1">
                <a:solidFill>
                  <a:srgbClr val="2F4073"/>
                </a:solidFill>
                <a:latin typeface="Futura Heavy"/>
              </a:rPr>
              <a:t>Gyda’r</a:t>
            </a:r>
            <a:r>
              <a:rPr lang="en-US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800" dirty="0" err="1">
                <a:solidFill>
                  <a:srgbClr val="2F4073"/>
                </a:solidFill>
                <a:latin typeface="Futura Heavy"/>
              </a:rPr>
              <a:t>bwraid</a:t>
            </a:r>
            <a:r>
              <a:rPr lang="en-US" sz="28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US" sz="2800" dirty="0" err="1">
                <a:solidFill>
                  <a:srgbClr val="2F4073"/>
                </a:solidFill>
                <a:latin typeface="Futura Heavy"/>
              </a:rPr>
              <a:t>amddifadu’r</a:t>
            </a:r>
            <a:r>
              <a:rPr lang="en-US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800" dirty="0" err="1">
                <a:solidFill>
                  <a:srgbClr val="2F4073"/>
                </a:solidFill>
                <a:latin typeface="Futura Heavy"/>
              </a:rPr>
              <a:t>llall</a:t>
            </a:r>
            <a:r>
              <a:rPr lang="en-US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800" dirty="0" err="1">
                <a:solidFill>
                  <a:srgbClr val="2F4073"/>
                </a:solidFill>
                <a:latin typeface="Futura Heavy"/>
              </a:rPr>
              <a:t>ohono</a:t>
            </a:r>
            <a:r>
              <a:rPr lang="en-US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8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US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800" dirty="0" err="1">
                <a:solidFill>
                  <a:srgbClr val="2F4073"/>
                </a:solidFill>
                <a:latin typeface="Futura Heavy"/>
              </a:rPr>
              <a:t>barhaol</a:t>
            </a:r>
            <a:r>
              <a:rPr lang="en-US" sz="2800" dirty="0">
                <a:solidFill>
                  <a:srgbClr val="2F4073"/>
                </a:solidFill>
                <a:latin typeface="Futura Heavy"/>
              </a:rPr>
              <a:t> (</a:t>
            </a:r>
            <a:r>
              <a:rPr lang="en-US" sz="28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US" sz="2800" dirty="0">
                <a:solidFill>
                  <a:srgbClr val="2F4073"/>
                </a:solidFill>
                <a:latin typeface="Futura Heavy"/>
              </a:rPr>
              <a:t> 6 DD)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E1B87728-9931-477D-9C13-73EB9022B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200" y="476250"/>
            <a:ext cx="9931400" cy="5429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#2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9F683F-D1C5-4FFB-AFA5-609BBFD8E8BA}"/>
              </a:ext>
            </a:extLst>
          </p:cNvPr>
          <p:cNvSpPr txBox="1">
            <a:spLocks/>
          </p:cNvSpPr>
          <p:nvPr/>
        </p:nvSpPr>
        <p:spPr bwMode="auto">
          <a:xfrm>
            <a:off x="233363" y="1019175"/>
            <a:ext cx="11288712" cy="5046663"/>
          </a:xfrm>
          <a:prstGeom prst="rect">
            <a:avLst/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Chi’n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cael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gwared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glustffonau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eich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chwaer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gam,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feddwl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mai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eich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rhai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chi,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sydd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wedi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torri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ddim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gweithio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mwyach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ydynt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 </a:t>
            </a:r>
            <a:endParaRPr lang="en-GB" sz="2400" dirty="0"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r>
              <a:rPr lang="en-GB" sz="2400" u="sng" dirty="0" err="1">
                <a:solidFill>
                  <a:srgbClr val="2F4073"/>
                </a:solidFill>
                <a:latin typeface="Futura Heavy"/>
              </a:rPr>
              <a:t>Elfennau</a:t>
            </a:r>
            <a:r>
              <a:rPr lang="en-GB" sz="2400" u="sng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u="sng" dirty="0" err="1">
                <a:solidFill>
                  <a:srgbClr val="2F4073"/>
                </a:solidFill>
                <a:latin typeface="Futura Heavy"/>
              </a:rPr>
              <a:t>Dwyn</a:t>
            </a:r>
            <a:r>
              <a:rPr lang="en-GB" sz="2400" u="sng" dirty="0">
                <a:solidFill>
                  <a:srgbClr val="2F4073"/>
                </a:solidFill>
                <a:latin typeface="Futura Heavy"/>
              </a:rPr>
              <a:t>: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(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2 DD ac </a:t>
            </a:r>
            <a:r>
              <a:rPr lang="en-GB" sz="2400" i="1" dirty="0">
                <a:solidFill>
                  <a:srgbClr val="2F4073"/>
                </a:solidFill>
                <a:latin typeface="Futura Heavy"/>
              </a:rPr>
              <a:t>Ivey)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Adfeddu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(</a:t>
            </a:r>
            <a:r>
              <a:rPr lang="en-GB" sz="2400" dirty="0" err="1" smtClean="0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3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Eiddo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(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4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Perthyn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rywun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arall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(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5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US" sz="2400" dirty="0" err="1">
                <a:solidFill>
                  <a:srgbClr val="2F4073"/>
                </a:solidFill>
                <a:latin typeface="Futura Heavy"/>
              </a:rPr>
              <a:t>Gyda’r</a:t>
            </a:r>
            <a:r>
              <a:rPr 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dirty="0" err="1">
                <a:solidFill>
                  <a:srgbClr val="2F4073"/>
                </a:solidFill>
                <a:latin typeface="Futura Heavy"/>
              </a:rPr>
              <a:t>bwraid</a:t>
            </a:r>
            <a:r>
              <a:rPr lang="en-US" sz="24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US" sz="2400" dirty="0" err="1">
                <a:solidFill>
                  <a:srgbClr val="2F4073"/>
                </a:solidFill>
                <a:latin typeface="Futura Heavy"/>
              </a:rPr>
              <a:t>amddifadu’r</a:t>
            </a:r>
            <a:r>
              <a:rPr 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dirty="0" err="1">
                <a:solidFill>
                  <a:srgbClr val="2F4073"/>
                </a:solidFill>
                <a:latin typeface="Futura Heavy"/>
              </a:rPr>
              <a:t>llall</a:t>
            </a:r>
            <a:r>
              <a:rPr 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dirty="0" err="1">
                <a:solidFill>
                  <a:srgbClr val="2F4073"/>
                </a:solidFill>
                <a:latin typeface="Futura Heavy"/>
              </a:rPr>
              <a:t>ohono</a:t>
            </a:r>
            <a:r>
              <a:rPr 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dirty="0" err="1">
                <a:solidFill>
                  <a:srgbClr val="2F4073"/>
                </a:solidFill>
                <a:latin typeface="Futura Heavy"/>
              </a:rPr>
              <a:t>barhaol</a:t>
            </a:r>
            <a:r>
              <a:rPr lang="en-US" sz="2400" dirty="0">
                <a:solidFill>
                  <a:srgbClr val="2F4073"/>
                </a:solidFill>
                <a:latin typeface="Futura Heavy"/>
              </a:rPr>
              <a:t> (</a:t>
            </a:r>
            <a:r>
              <a:rPr lang="en-US" sz="24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US" sz="2400" dirty="0">
                <a:solidFill>
                  <a:srgbClr val="2F4073"/>
                </a:solidFill>
                <a:latin typeface="Futura Heavy"/>
              </a:rPr>
              <a:t> 6 DD)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DE615728-EB65-4754-8B4E-3AC26879D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530" y="476250"/>
            <a:ext cx="9931400" cy="5429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#3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61F235-704E-4662-94B6-82E1E2EA69D9}"/>
              </a:ext>
            </a:extLst>
          </p:cNvPr>
          <p:cNvSpPr txBox="1">
            <a:spLocks/>
          </p:cNvSpPr>
          <p:nvPr/>
        </p:nvSpPr>
        <p:spPr bwMode="auto">
          <a:xfrm>
            <a:off x="508529" y="1209675"/>
            <a:ext cx="10333641" cy="504666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r>
              <a:rPr lang="en-GB" sz="2400" dirty="0" err="1">
                <a:solidFill>
                  <a:srgbClr val="2F4073"/>
                </a:solidFill>
              </a:rPr>
              <a:t>Ar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ol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gadael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siop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rydych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sylwi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fod</a:t>
            </a:r>
            <a:r>
              <a:rPr lang="en-GB" sz="2400" dirty="0">
                <a:solidFill>
                  <a:srgbClr val="2F4073"/>
                </a:solidFill>
              </a:rPr>
              <a:t> y person </a:t>
            </a:r>
            <a:r>
              <a:rPr lang="en-GB" sz="2400" dirty="0" err="1">
                <a:solidFill>
                  <a:srgbClr val="2F4073"/>
                </a:solidFill>
              </a:rPr>
              <a:t>ar</a:t>
            </a:r>
            <a:r>
              <a:rPr lang="en-GB" sz="2400" dirty="0">
                <a:solidFill>
                  <a:srgbClr val="2F4073"/>
                </a:solidFill>
              </a:rPr>
              <a:t> y </a:t>
            </a:r>
            <a:r>
              <a:rPr lang="en-GB" sz="2400" dirty="0" err="1">
                <a:solidFill>
                  <a:srgbClr val="2F4073"/>
                </a:solidFill>
              </a:rPr>
              <a:t>til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wedi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rhoi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 smtClean="0">
                <a:solidFill>
                  <a:srgbClr val="2F4073"/>
                </a:solidFill>
              </a:rPr>
              <a:t>newid</a:t>
            </a:r>
            <a:r>
              <a:rPr lang="en-GB" sz="2400" dirty="0" smtClean="0">
                <a:solidFill>
                  <a:srgbClr val="2F4073"/>
                </a:solidFill>
              </a:rPr>
              <a:t> </a:t>
            </a:r>
            <a:r>
              <a:rPr lang="en-GB" sz="2400" dirty="0">
                <a:solidFill>
                  <a:srgbClr val="2F4073"/>
                </a:solidFill>
              </a:rPr>
              <a:t>£10 i chi – pan, </a:t>
            </a:r>
            <a:r>
              <a:rPr lang="en-GB" sz="2400" dirty="0" err="1">
                <a:solidFill>
                  <a:srgbClr val="2F4073"/>
                </a:solidFill>
              </a:rPr>
              <a:t>mewn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gwirionedd</a:t>
            </a:r>
            <a:r>
              <a:rPr lang="en-GB" sz="2400" dirty="0">
                <a:solidFill>
                  <a:srgbClr val="2F4073"/>
                </a:solidFill>
              </a:rPr>
              <a:t>, </a:t>
            </a:r>
            <a:r>
              <a:rPr lang="en-GB" sz="2400" dirty="0" err="1">
                <a:solidFill>
                  <a:srgbClr val="2F4073"/>
                </a:solidFill>
              </a:rPr>
              <a:t>roeddech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wedi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talu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gyda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phapur</a:t>
            </a:r>
            <a:r>
              <a:rPr lang="en-GB" sz="2400" dirty="0">
                <a:solidFill>
                  <a:srgbClr val="2F4073"/>
                </a:solidFill>
              </a:rPr>
              <a:t> £5. </a:t>
            </a:r>
            <a:r>
              <a:rPr lang="en-GB" sz="2400" dirty="0" err="1">
                <a:solidFill>
                  <a:srgbClr val="2F4073"/>
                </a:solidFill>
              </a:rPr>
              <a:t>Rydych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meddwl</a:t>
            </a:r>
            <a:r>
              <a:rPr lang="en-GB" sz="2400" dirty="0">
                <a:solidFill>
                  <a:srgbClr val="2F4073"/>
                </a:solidFill>
              </a:rPr>
              <a:t> ‘ </a:t>
            </a:r>
            <a:r>
              <a:rPr lang="en-GB" sz="2400" dirty="0" err="1">
                <a:solidFill>
                  <a:srgbClr val="2F4073"/>
                </a:solidFill>
              </a:rPr>
              <a:t>Dyma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ddiwrnod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lwcus</a:t>
            </a:r>
            <a:r>
              <a:rPr lang="en-GB" sz="2400" dirty="0">
                <a:solidFill>
                  <a:srgbClr val="2F4073"/>
                </a:solidFill>
              </a:rPr>
              <a:t>’, </a:t>
            </a:r>
            <a:r>
              <a:rPr lang="en-GB" sz="2400" dirty="0" err="1">
                <a:solidFill>
                  <a:srgbClr val="2F4073"/>
                </a:solidFill>
              </a:rPr>
              <a:t>wrth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mynd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tuag</a:t>
            </a:r>
            <a:r>
              <a:rPr lang="en-GB" sz="2400" dirty="0">
                <a:solidFill>
                  <a:srgbClr val="2F4073"/>
                </a:solidFill>
              </a:rPr>
              <a:t> at </a:t>
            </a:r>
            <a:r>
              <a:rPr lang="en-GB" sz="2400" dirty="0" err="1">
                <a:solidFill>
                  <a:srgbClr val="2F4073"/>
                </a:solidFill>
              </a:rPr>
              <a:t>siop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goffi</a:t>
            </a:r>
            <a:r>
              <a:rPr lang="en-GB" sz="2400" dirty="0">
                <a:solidFill>
                  <a:srgbClr val="2F4073"/>
                </a:solidFill>
              </a:rPr>
              <a:t>.  </a:t>
            </a:r>
          </a:p>
          <a:p>
            <a:pPr>
              <a:buClr>
                <a:srgbClr val="D4D900"/>
              </a:buClr>
              <a:defRPr/>
            </a:pPr>
            <a:endParaRPr lang="en-GB" sz="2400" dirty="0">
              <a:solidFill>
                <a:srgbClr val="2F4073"/>
              </a:solidFill>
            </a:endParaRPr>
          </a:p>
          <a:p>
            <a:pPr>
              <a:buClr>
                <a:srgbClr val="D4D900"/>
              </a:buClr>
              <a:defRPr/>
            </a:pPr>
            <a:r>
              <a:rPr lang="en-GB" sz="2400" u="sng" dirty="0" err="1">
                <a:solidFill>
                  <a:srgbClr val="2F4073"/>
                </a:solidFill>
              </a:rPr>
              <a:t>Elfennau</a:t>
            </a:r>
            <a:r>
              <a:rPr lang="en-GB" sz="2400" u="sng" dirty="0">
                <a:solidFill>
                  <a:srgbClr val="2F4073"/>
                </a:solidFill>
              </a:rPr>
              <a:t> </a:t>
            </a:r>
            <a:r>
              <a:rPr lang="en-GB" sz="2400" u="sng" dirty="0" err="1">
                <a:solidFill>
                  <a:srgbClr val="2F4073"/>
                </a:solidFill>
              </a:rPr>
              <a:t>Dwyn</a:t>
            </a:r>
            <a:r>
              <a:rPr lang="en-GB" sz="2400" u="sng" dirty="0">
                <a:solidFill>
                  <a:srgbClr val="2F4073"/>
                </a:solidFill>
              </a:rPr>
              <a:t>: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400" dirty="0" err="1">
                <a:solidFill>
                  <a:srgbClr val="2F4073"/>
                </a:solidFill>
              </a:rPr>
              <a:t>Yn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anonest</a:t>
            </a:r>
            <a:r>
              <a:rPr lang="en-GB" sz="2400" dirty="0">
                <a:solidFill>
                  <a:srgbClr val="2F4073"/>
                </a:solidFill>
              </a:rPr>
              <a:t> (</a:t>
            </a:r>
            <a:r>
              <a:rPr lang="en-GB" sz="2400" dirty="0" err="1">
                <a:solidFill>
                  <a:srgbClr val="2F4073"/>
                </a:solidFill>
              </a:rPr>
              <a:t>adran</a:t>
            </a:r>
            <a:r>
              <a:rPr lang="en-GB" sz="2400" dirty="0">
                <a:solidFill>
                  <a:srgbClr val="2F4073"/>
                </a:solidFill>
              </a:rPr>
              <a:t> 2 DD ac </a:t>
            </a:r>
            <a:r>
              <a:rPr lang="en-GB" sz="2400" i="1" dirty="0">
                <a:solidFill>
                  <a:srgbClr val="2F4073"/>
                </a:solidFill>
              </a:rPr>
              <a:t>Ivey)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400" dirty="0" err="1">
                <a:solidFill>
                  <a:srgbClr val="2F4073"/>
                </a:solidFill>
              </a:rPr>
              <a:t>Adfeddu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smtClean="0">
                <a:solidFill>
                  <a:srgbClr val="2F4073"/>
                </a:solidFill>
              </a:rPr>
              <a:t>(</a:t>
            </a:r>
            <a:r>
              <a:rPr lang="en-GB" sz="2400" dirty="0" err="1" smtClean="0">
                <a:solidFill>
                  <a:srgbClr val="2F4073"/>
                </a:solidFill>
              </a:rPr>
              <a:t>adran</a:t>
            </a:r>
            <a:r>
              <a:rPr lang="en-GB" sz="2400" dirty="0" smtClean="0">
                <a:solidFill>
                  <a:srgbClr val="2F4073"/>
                </a:solidFill>
              </a:rPr>
              <a:t> </a:t>
            </a:r>
            <a:r>
              <a:rPr lang="en-GB" sz="2400" dirty="0">
                <a:solidFill>
                  <a:srgbClr val="2F4073"/>
                </a:solidFill>
              </a:rPr>
              <a:t>3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400" dirty="0" err="1">
                <a:solidFill>
                  <a:srgbClr val="2F4073"/>
                </a:solidFill>
              </a:rPr>
              <a:t>Eiddo</a:t>
            </a:r>
            <a:r>
              <a:rPr lang="en-GB" sz="2400" dirty="0">
                <a:solidFill>
                  <a:srgbClr val="2F4073"/>
                </a:solidFill>
              </a:rPr>
              <a:t> (</a:t>
            </a:r>
            <a:r>
              <a:rPr lang="en-GB" sz="2400" dirty="0" err="1">
                <a:solidFill>
                  <a:srgbClr val="2F4073"/>
                </a:solidFill>
              </a:rPr>
              <a:t>adran</a:t>
            </a:r>
            <a:r>
              <a:rPr lang="en-GB" sz="2400" dirty="0">
                <a:solidFill>
                  <a:srgbClr val="2F4073"/>
                </a:solidFill>
              </a:rPr>
              <a:t> 4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400" dirty="0" err="1">
                <a:solidFill>
                  <a:srgbClr val="2F4073"/>
                </a:solidFill>
              </a:rPr>
              <a:t>Perthyn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rywun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arall</a:t>
            </a:r>
            <a:r>
              <a:rPr lang="en-GB" sz="2400" dirty="0">
                <a:solidFill>
                  <a:srgbClr val="2F4073"/>
                </a:solidFill>
              </a:rPr>
              <a:t> (</a:t>
            </a:r>
            <a:r>
              <a:rPr lang="en-GB" sz="2400" dirty="0" err="1">
                <a:solidFill>
                  <a:srgbClr val="2F4073"/>
                </a:solidFill>
              </a:rPr>
              <a:t>adran</a:t>
            </a:r>
            <a:r>
              <a:rPr lang="en-GB" sz="2400" dirty="0">
                <a:solidFill>
                  <a:srgbClr val="2F4073"/>
                </a:solidFill>
              </a:rPr>
              <a:t> 5 DD)</a:t>
            </a:r>
          </a:p>
          <a:p>
            <a:pPr marL="514350" indent="-514350"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US" sz="2400" dirty="0" err="1">
                <a:solidFill>
                  <a:srgbClr val="2F4073"/>
                </a:solidFill>
              </a:rPr>
              <a:t>Gyda’r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bwraid</a:t>
            </a:r>
            <a:r>
              <a:rPr lang="en-US" sz="2400" dirty="0">
                <a:solidFill>
                  <a:srgbClr val="2F4073"/>
                </a:solidFill>
              </a:rPr>
              <a:t> o </a:t>
            </a:r>
            <a:r>
              <a:rPr lang="en-US" sz="2400" dirty="0" err="1">
                <a:solidFill>
                  <a:srgbClr val="2F4073"/>
                </a:solidFill>
              </a:rPr>
              <a:t>amddifadu’r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llall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ohono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yn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barhaol</a:t>
            </a:r>
            <a:r>
              <a:rPr lang="en-US" sz="2400" dirty="0">
                <a:solidFill>
                  <a:srgbClr val="2F4073"/>
                </a:solidFill>
              </a:rPr>
              <a:t> (</a:t>
            </a:r>
            <a:r>
              <a:rPr lang="en-US" sz="2400" dirty="0" err="1">
                <a:solidFill>
                  <a:srgbClr val="2F4073"/>
                </a:solidFill>
              </a:rPr>
              <a:t>adran</a:t>
            </a:r>
            <a:r>
              <a:rPr lang="en-US" sz="2400" dirty="0">
                <a:solidFill>
                  <a:srgbClr val="2F4073"/>
                </a:solidFill>
              </a:rPr>
              <a:t> 6 DD)</a:t>
            </a:r>
          </a:p>
          <a:p>
            <a:pPr>
              <a:buClr>
                <a:srgbClr val="D4D900"/>
              </a:buClr>
              <a:defRPr/>
            </a:pPr>
            <a:r>
              <a:rPr lang="en-US" sz="2400" dirty="0">
                <a:solidFill>
                  <a:srgbClr val="2F4073"/>
                </a:solidFill>
              </a:rPr>
              <a:t>						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smtClean="0">
                <a:solidFill>
                  <a:srgbClr val="2F4073"/>
                </a:solidFill>
              </a:rPr>
              <a:t>  </a:t>
            </a:r>
            <a:r>
              <a:rPr lang="en-US" sz="2400" b="1" dirty="0" smtClean="0">
                <a:solidFill>
                  <a:srgbClr val="2F4073"/>
                </a:solidFill>
              </a:rPr>
              <a:t>….........</a:t>
            </a:r>
            <a:r>
              <a:rPr lang="en-US" sz="2400" b="1" dirty="0">
                <a:solidFill>
                  <a:srgbClr val="2F4073"/>
                </a:solidFill>
              </a:rPr>
              <a:t>ac </a:t>
            </a:r>
            <a:r>
              <a:rPr lang="en-US" sz="2400" b="1" dirty="0" err="1">
                <a:solidFill>
                  <a:srgbClr val="2F4073"/>
                </a:solidFill>
              </a:rPr>
              <a:t>yn</a:t>
            </a:r>
            <a:r>
              <a:rPr lang="en-US" sz="2400" b="1" dirty="0">
                <a:solidFill>
                  <a:srgbClr val="2F4073"/>
                </a:solidFill>
              </a:rPr>
              <a:t> </a:t>
            </a:r>
            <a:r>
              <a:rPr lang="en-US" sz="2400" b="1" dirty="0" err="1">
                <a:solidFill>
                  <a:srgbClr val="2F4073"/>
                </a:solidFill>
              </a:rPr>
              <a:t>olaf</a:t>
            </a:r>
            <a:r>
              <a:rPr lang="en-US" sz="2400" b="1" dirty="0">
                <a:solidFill>
                  <a:srgbClr val="2F4073"/>
                </a:solidFill>
              </a:rPr>
              <a:t>………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39B6C189-D586-45B7-BA74-708BD29D5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932" y="249193"/>
            <a:ext cx="9931400" cy="5445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Darllen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ychwanegol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……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F5032C-DE63-4C83-BDE1-D2FE02224B3C}"/>
              </a:ext>
            </a:extLst>
          </p:cNvPr>
          <p:cNvSpPr txBox="1">
            <a:spLocks/>
          </p:cNvSpPr>
          <p:nvPr/>
        </p:nvSpPr>
        <p:spPr bwMode="auto">
          <a:xfrm>
            <a:off x="220662" y="1005435"/>
            <a:ext cx="11161441" cy="5536141"/>
          </a:xfrm>
          <a:prstGeom prst="rect">
            <a:avLst/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r>
              <a:rPr lang="en-GB" sz="2400" dirty="0">
                <a:solidFill>
                  <a:srgbClr val="2F4073"/>
                </a:solidFill>
                <a:latin typeface="Futura Heavy"/>
              </a:rPr>
              <a:t>Mae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yna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sawl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erthygl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faterion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sy’n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ymwneud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ȃ’r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ddiffiniad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o ‘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anonestrwydd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’.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Fodd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bynnag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mae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nifer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ohonynt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ond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wefannau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sydd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angen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tanysgrifiad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(subscription).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Bydd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rhain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chi pan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fyddwch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cychwyn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Brifysgol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Ond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tan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hynny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dyma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erthygl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lle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mae’r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mynediad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iddo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rhad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ac am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ddim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:</a:t>
            </a: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r>
              <a:rPr lang="en-GB" sz="2400" b="1" dirty="0">
                <a:solidFill>
                  <a:srgbClr val="2F4073"/>
                </a:solidFill>
                <a:latin typeface="Futura Heavy"/>
              </a:rPr>
              <a:t>Virgo, ‘Cheating and Dishonesty’ (2018) 77 Cambridge Law Journal 18      </a:t>
            </a:r>
          </a:p>
          <a:p>
            <a:pPr>
              <a:buClr>
                <a:srgbClr val="D4D900"/>
              </a:buClr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gael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trwy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:</a:t>
            </a:r>
          </a:p>
          <a:p>
            <a:pPr>
              <a:buClr>
                <a:srgbClr val="D4D900"/>
              </a:buClr>
              <a:defRPr/>
            </a:pPr>
            <a:r>
              <a:rPr lang="en-GB" sz="2400" dirty="0">
                <a:solidFill>
                  <a:srgbClr val="2F4073"/>
                </a:solidFill>
                <a:latin typeface="Futura Heavy"/>
              </a:rPr>
              <a:t> </a:t>
            </a:r>
            <a:r>
              <a:rPr lang="en-GB" sz="2400" dirty="0">
                <a:solidFill>
                  <a:srgbClr val="2F4073"/>
                </a:solidFill>
                <a:latin typeface="Futura Heavy"/>
                <a:hlinkClick r:id="rId4"/>
              </a:rPr>
              <a:t>https://www.cambridge.org/core/journals/cambridge-law-journal/article/cheating-and-dishonesty/9B8EFE2AE2FB868201C177874F803CF4/core-reader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 </a:t>
            </a:r>
          </a:p>
          <a:p>
            <a:pPr>
              <a:buClr>
                <a:srgbClr val="D4D900"/>
              </a:buClr>
              <a:defRPr/>
            </a:pP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olaf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…. Da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iawn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am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weithio’ch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ffordd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trwy’r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gwaith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yma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a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phob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lwc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gyda’r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astudiaethau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US" sz="2400" b="1" dirty="0" err="1">
                <a:solidFill>
                  <a:srgbClr val="2F4073"/>
                </a:solidFill>
                <a:latin typeface="Futura Heavy"/>
              </a:rPr>
              <a:t>dyfodol</a:t>
            </a:r>
            <a:r>
              <a:rPr lang="en-US" sz="2400" b="1" dirty="0">
                <a:solidFill>
                  <a:srgbClr val="2F4073"/>
                </a:solidFill>
                <a:latin typeface="Futura Heavy"/>
              </a:rPr>
              <a:t>. </a:t>
            </a:r>
            <a:endParaRPr lang="en-GB" sz="2400" b="1" dirty="0">
              <a:solidFill>
                <a:srgbClr val="2F4073"/>
              </a:solidFill>
              <a:latin typeface="Futura Heavy"/>
            </a:endParaRPr>
          </a:p>
        </p:txBody>
      </p:sp>
      <p:pic>
        <p:nvPicPr>
          <p:cNvPr id="24581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8E30A7-0F0D-4B3A-921B-69C0EC57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713" y="5744104"/>
            <a:ext cx="119694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558FB9-EFD6-4FC9-89C6-6449BF01A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8150" y="45799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2">
            <a:extLst>
              <a:ext uri="{FF2B5EF4-FFF2-40B4-BE49-F238E27FC236}">
                <a16:creationId xmlns:a16="http://schemas.microsoft.com/office/drawing/2014/main" id="{1F39E01C-717B-425D-B191-17103D3592C7}"/>
              </a:ext>
            </a:extLst>
          </p:cNvPr>
          <p:cNvSpPr txBox="1">
            <a:spLocks/>
          </p:cNvSpPr>
          <p:nvPr/>
        </p:nvSpPr>
        <p:spPr bwMode="auto">
          <a:xfrm>
            <a:off x="515938" y="1490663"/>
            <a:ext cx="60086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2F4073"/>
              </a:solidFill>
              <a:cs typeface="Open Sans Light" pitchFamily="34" charset="0"/>
            </a:endParaRPr>
          </a:p>
        </p:txBody>
      </p:sp>
      <p:sp>
        <p:nvSpPr>
          <p:cNvPr id="5" name="Title 21">
            <a:extLst>
              <a:ext uri="{FF2B5EF4-FFF2-40B4-BE49-F238E27FC236}">
                <a16:creationId xmlns:a16="http://schemas.microsoft.com/office/drawing/2014/main" id="{0A0635EE-2EA2-4BDE-AE54-1A541359D8DE}"/>
              </a:ext>
            </a:extLst>
          </p:cNvPr>
          <p:cNvSpPr txBox="1">
            <a:spLocks/>
          </p:cNvSpPr>
          <p:nvPr/>
        </p:nvSpPr>
        <p:spPr bwMode="auto">
          <a:xfrm>
            <a:off x="1919288" y="1494367"/>
            <a:ext cx="111601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200" b="1">
                <a:solidFill>
                  <a:srgbClr val="2F4073"/>
                </a:solidFill>
                <a:latin typeface="Futura Heavy"/>
                <a:ea typeface="Futura Heavy"/>
                <a:cs typeface="Futura Heavy"/>
              </a:rPr>
              <a:t>Diolch a phob lwc!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3">
            <a:extLst>
              <a:ext uri="{FF2B5EF4-FFF2-40B4-BE49-F238E27FC236}">
                <a16:creationId xmlns:a16="http://schemas.microsoft.com/office/drawing/2014/main" id="{7BB686B0-C8C6-48B8-8D56-A48D6F8B5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613" y="857250"/>
            <a:ext cx="10799762" cy="5445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Paham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mae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‘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anonestrwydd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’ </a:t>
            </a:r>
            <a:r>
              <a:rPr lang="en-GB" altLang="en-US" sz="4000" b="1" dirty="0" err="1" smtClean="0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/>
            </a:r>
            <a:br>
              <a:rPr lang="en-GB" altLang="en-US" sz="4000" b="1" dirty="0">
                <a:solidFill>
                  <a:srgbClr val="2F4073"/>
                </a:solidFill>
                <a:latin typeface="Futura Heavy"/>
              </a:rPr>
            </a:br>
            <a:r>
              <a:rPr lang="en-GB" altLang="en-US" sz="4000" b="1" dirty="0" err="1" smtClean="0">
                <a:solidFill>
                  <a:srgbClr val="2F4073"/>
                </a:solidFill>
                <a:latin typeface="Futura Heavy"/>
              </a:rPr>
              <a:t>gysyniad</a:t>
            </a: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allweddol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?</a:t>
            </a:r>
          </a:p>
        </p:txBody>
      </p:sp>
      <p:sp>
        <p:nvSpPr>
          <p:cNvPr id="9220" name="Content Placeholder 2">
            <a:extLst>
              <a:ext uri="{FF2B5EF4-FFF2-40B4-BE49-F238E27FC236}">
                <a16:creationId xmlns:a16="http://schemas.microsoft.com/office/drawing/2014/main" id="{A039A770-4EF2-4F57-81C3-13FEFB0B6B72}"/>
              </a:ext>
            </a:extLst>
          </p:cNvPr>
          <p:cNvSpPr txBox="1">
            <a:spLocks/>
          </p:cNvSpPr>
          <p:nvPr/>
        </p:nvSpPr>
        <p:spPr bwMode="auto">
          <a:xfrm>
            <a:off x="392113" y="1840094"/>
            <a:ext cx="10672762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>
              <a:buClr>
                <a:srgbClr val="D4D900"/>
              </a:buClr>
              <a:buFont typeface="Wingdings" panose="05000000000000000000" pitchFamily="2" charset="2"/>
              <a:buChar char="§"/>
            </a:pPr>
            <a:r>
              <a:rPr lang="en-GB" altLang="en-US" dirty="0" err="1">
                <a:solidFill>
                  <a:srgbClr val="2F4073"/>
                </a:solidFill>
                <a:latin typeface="Futura Heavy"/>
              </a:rPr>
              <a:t>Elfen</a:t>
            </a:r>
            <a:r>
              <a:rPr lang="en-GB" altLang="en-US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dirty="0" err="1">
                <a:solidFill>
                  <a:srgbClr val="2F4073"/>
                </a:solidFill>
                <a:latin typeface="Futura Heavy"/>
              </a:rPr>
              <a:t>hanfodol</a:t>
            </a:r>
            <a:r>
              <a:rPr lang="en-GB" altLang="en-US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dirty="0" err="1">
                <a:solidFill>
                  <a:srgbClr val="2F4073"/>
                </a:solidFill>
                <a:latin typeface="Futura Heavy"/>
              </a:rPr>
              <a:t>mewn</a:t>
            </a:r>
            <a:r>
              <a:rPr lang="en-GB" altLang="en-US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dirty="0" err="1">
                <a:solidFill>
                  <a:srgbClr val="2F4073"/>
                </a:solidFill>
                <a:latin typeface="Futura Heavy"/>
              </a:rPr>
              <a:t>nifer</a:t>
            </a:r>
            <a:r>
              <a:rPr lang="en-GB" altLang="en-US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altLang="en-US" dirty="0" err="1">
                <a:solidFill>
                  <a:srgbClr val="2F4073"/>
                </a:solidFill>
                <a:latin typeface="Futura Heavy"/>
              </a:rPr>
              <a:t>dramgwyddau</a:t>
            </a:r>
            <a:r>
              <a:rPr lang="en-GB" altLang="en-US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dirty="0" err="1">
                <a:solidFill>
                  <a:srgbClr val="2F4073"/>
                </a:solidFill>
                <a:latin typeface="Futura Heavy"/>
              </a:rPr>
              <a:t>troseddol</a:t>
            </a:r>
            <a:r>
              <a:rPr lang="en-GB" altLang="en-US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dirty="0" err="1">
                <a:solidFill>
                  <a:srgbClr val="2F4073"/>
                </a:solidFill>
                <a:latin typeface="Futura Heavy"/>
              </a:rPr>
              <a:t>e.e</a:t>
            </a:r>
            <a:r>
              <a:rPr lang="en-GB" altLang="en-US" dirty="0">
                <a:solidFill>
                  <a:srgbClr val="2F4073"/>
                </a:solidFill>
                <a:latin typeface="Futura Heavy"/>
              </a:rPr>
              <a:t>: </a:t>
            </a:r>
          </a:p>
          <a:p>
            <a:pPr lvl="1">
              <a:buClr>
                <a:srgbClr val="D4D900"/>
              </a:buClr>
              <a:buFont typeface="Wingdings" panose="05000000000000000000" pitchFamily="2" charset="2"/>
              <a:buChar char="§"/>
            </a:pP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Dwyn</a:t>
            </a:r>
            <a:endParaRPr lang="en-GB" altLang="en-US" sz="2800" dirty="0">
              <a:solidFill>
                <a:srgbClr val="2F4073"/>
              </a:solidFill>
              <a:latin typeface="Futura Heavy"/>
            </a:endParaRPr>
          </a:p>
          <a:p>
            <a:pPr lvl="1">
              <a:buClr>
                <a:srgbClr val="D4D900"/>
              </a:buClr>
              <a:buFont typeface="Wingdings" panose="05000000000000000000" pitchFamily="2" charset="2"/>
              <a:buChar char="§"/>
            </a:pP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Twyll</a:t>
            </a:r>
            <a:endParaRPr lang="en-GB" altLang="en-US" sz="2800" dirty="0">
              <a:solidFill>
                <a:srgbClr val="2F4073"/>
              </a:solidFill>
              <a:latin typeface="Futura Heavy"/>
            </a:endParaRPr>
          </a:p>
          <a:p>
            <a:pPr lvl="1">
              <a:buClr>
                <a:srgbClr val="D4D900"/>
              </a:buClr>
              <a:buFont typeface="Wingdings" panose="05000000000000000000" pitchFamily="2" charset="2"/>
              <a:buChar char="§"/>
            </a:pPr>
            <a:r>
              <a:rPr lang="en-GB" altLang="en-US" sz="2800" dirty="0">
                <a:solidFill>
                  <a:srgbClr val="2F4073"/>
                </a:solidFill>
                <a:latin typeface="Futura Heavy"/>
              </a:rPr>
              <a:t>Cael </a:t>
            </a: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trwy</a:t>
            </a:r>
            <a:r>
              <a:rPr lang="en-GB" altLang="en-US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dwyll</a:t>
            </a:r>
            <a:r>
              <a:rPr lang="en-GB" altLang="en-US" sz="2800" dirty="0">
                <a:solidFill>
                  <a:srgbClr val="2F4073"/>
                </a:solidFill>
                <a:latin typeface="Futura Heavy"/>
              </a:rPr>
              <a:t>: </a:t>
            </a: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eiddo</a:t>
            </a:r>
            <a:r>
              <a:rPr lang="en-GB" altLang="en-US" sz="28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mantais</a:t>
            </a:r>
            <a:r>
              <a:rPr lang="en-GB" altLang="en-US" sz="28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ariannol</a:t>
            </a:r>
            <a:r>
              <a:rPr lang="en-GB" altLang="en-US" sz="2800" dirty="0">
                <a:solidFill>
                  <a:srgbClr val="2F4073"/>
                </a:solidFill>
                <a:latin typeface="Futura Heavy"/>
              </a:rPr>
              <a:t> neu </a:t>
            </a: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wasanaethau</a:t>
            </a:r>
            <a:r>
              <a:rPr lang="en-GB" altLang="en-US" sz="2800" dirty="0">
                <a:solidFill>
                  <a:srgbClr val="2F4073"/>
                </a:solidFill>
                <a:latin typeface="Futura Heavy"/>
              </a:rPr>
              <a:t> </a:t>
            </a:r>
          </a:p>
          <a:p>
            <a:pPr lvl="1">
              <a:buClr>
                <a:srgbClr val="D4D900"/>
              </a:buClr>
              <a:buFont typeface="Wingdings" panose="05000000000000000000" pitchFamily="2" charset="2"/>
              <a:buChar char="§"/>
            </a:pP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Byrgleriaeth</a:t>
            </a:r>
            <a:endParaRPr lang="en-GB" altLang="en-US" sz="2800" dirty="0">
              <a:solidFill>
                <a:srgbClr val="2F4073"/>
              </a:solidFill>
              <a:latin typeface="Futura Heavy"/>
            </a:endParaRPr>
          </a:p>
          <a:p>
            <a:pPr lvl="1">
              <a:buClr>
                <a:srgbClr val="D4D900"/>
              </a:buClr>
              <a:buFont typeface="Wingdings" panose="05000000000000000000" pitchFamily="2" charset="2"/>
              <a:buChar char="§"/>
            </a:pPr>
            <a:r>
              <a:rPr lang="en-GB" altLang="en-US" sz="2800" dirty="0" err="1">
                <a:solidFill>
                  <a:srgbClr val="2F4073"/>
                </a:solidFill>
                <a:latin typeface="Futura Heavy"/>
              </a:rPr>
              <a:t>Lladrad</a:t>
            </a:r>
            <a:endParaRPr lang="en-GB" altLang="en-US" sz="2800" dirty="0">
              <a:solidFill>
                <a:srgbClr val="2F4073"/>
              </a:solidFill>
              <a:latin typeface="Futura Heavy"/>
            </a:endParaRPr>
          </a:p>
          <a:p>
            <a:pPr lvl="1">
              <a:buClr>
                <a:srgbClr val="D4D900"/>
              </a:buClr>
              <a:buFont typeface="Wingdings" panose="05000000000000000000" pitchFamily="2" charset="2"/>
              <a:buChar char="§"/>
            </a:pPr>
            <a:endParaRPr lang="en-GB" altLang="en-US" sz="2800" dirty="0">
              <a:solidFill>
                <a:srgbClr val="2F4073"/>
              </a:solidFill>
              <a:latin typeface="Futura Heavy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BE06E7-4927-4B6B-9BAE-98E35A8A1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6395" y="6540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F39A8378-1A02-4323-BCE6-B7086A0DE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338138"/>
            <a:ext cx="9931400" cy="5445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Deddf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Dwyn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F0473B-6F57-4F7C-94C7-7E3429194145}"/>
              </a:ext>
            </a:extLst>
          </p:cNvPr>
          <p:cNvSpPr txBox="1">
            <a:spLocks/>
          </p:cNvSpPr>
          <p:nvPr/>
        </p:nvSpPr>
        <p:spPr bwMode="auto">
          <a:xfrm>
            <a:off x="514350" y="1406525"/>
            <a:ext cx="10747375" cy="467042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Deddf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Dwyn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1968</a:t>
            </a:r>
          </a:p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Cewch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hyd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hwn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trwy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>
                <a:solidFill>
                  <a:srgbClr val="2F4073"/>
                </a:solidFill>
                <a:latin typeface="Futura Heavy"/>
                <a:hlinkClick r:id="rId4"/>
              </a:rPr>
              <a:t>www.legislation.gov.uk</a:t>
            </a: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1 (1)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Ddeddf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:</a:t>
            </a:r>
          </a:p>
          <a:p>
            <a:pPr>
              <a:buClr>
                <a:srgbClr val="D4D900"/>
              </a:buClr>
              <a:defRPr/>
            </a:pPr>
            <a:r>
              <a:rPr lang="en-GB" sz="2400" dirty="0">
                <a:solidFill>
                  <a:srgbClr val="2F4073"/>
                </a:solidFill>
                <a:latin typeface="Futura Heavy"/>
              </a:rPr>
              <a:t>   	</a:t>
            </a:r>
          </a:p>
          <a:p>
            <a:pPr>
              <a:buClr>
                <a:srgbClr val="D4D900"/>
              </a:buClr>
              <a:defRPr/>
            </a:pPr>
            <a:r>
              <a:rPr lang="en-GB" sz="2400" dirty="0" smtClean="0">
                <a:solidFill>
                  <a:srgbClr val="0070C0"/>
                </a:solidFill>
                <a:latin typeface="Futura Heavy"/>
              </a:rPr>
              <a:t>“Mae 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person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euog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o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ddwyn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os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bydd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anonest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Futura Heavy"/>
              </a:rPr>
              <a:t>yn</a:t>
            </a:r>
            <a:r>
              <a:rPr lang="en-GB" sz="2400" dirty="0" smtClean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Futura Heavy"/>
              </a:rPr>
              <a:t>adfeddu</a:t>
            </a:r>
            <a:r>
              <a:rPr lang="en-GB" sz="2400" dirty="0" smtClean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Futura Heavy"/>
              </a:rPr>
              <a:t>eiddo</a:t>
            </a:r>
            <a:endParaRPr lang="en-GB" sz="2400" dirty="0">
              <a:solidFill>
                <a:srgbClr val="0070C0"/>
              </a:solidFill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r>
              <a:rPr lang="en-GB" sz="2400" dirty="0" err="1" smtClean="0">
                <a:solidFill>
                  <a:srgbClr val="0070C0"/>
                </a:solidFill>
                <a:latin typeface="Futura Heavy"/>
              </a:rPr>
              <a:t>sy’n</a:t>
            </a:r>
            <a:r>
              <a:rPr lang="en-GB" sz="2400" dirty="0" smtClean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Futura Heavy"/>
              </a:rPr>
              <a:t>perthyn</a:t>
            </a:r>
            <a:r>
              <a:rPr lang="en-GB" sz="2400" dirty="0" smtClean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i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rywun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arall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gyda’r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bwriad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o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amddifadu’r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llall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ohono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Futura Heavy"/>
              </a:rPr>
              <a:t>barhaol</a:t>
            </a:r>
            <a:r>
              <a:rPr lang="en-GB" sz="2400" dirty="0">
                <a:solidFill>
                  <a:srgbClr val="0070C0"/>
                </a:solidFill>
                <a:latin typeface="Futura Heavy"/>
              </a:rPr>
              <a:t>” </a:t>
            </a:r>
          </a:p>
          <a:p>
            <a:pPr>
              <a:buClr>
                <a:srgbClr val="D4D900"/>
              </a:buClr>
              <a:defRPr/>
            </a:pPr>
            <a:endParaRPr lang="en-GB" sz="2400" dirty="0">
              <a:solidFill>
                <a:srgbClr val="0070C0"/>
              </a:solidFill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r>
              <a:rPr lang="en-GB" sz="2400" dirty="0">
                <a:latin typeface="Futura Heavy"/>
              </a:rPr>
              <a:t>(“A person is guilty of theft if he dishonestly </a:t>
            </a:r>
            <a:r>
              <a:rPr lang="en-GB" sz="2400" dirty="0" smtClean="0">
                <a:latin typeface="Futura Heavy"/>
              </a:rPr>
              <a:t>appropriates</a:t>
            </a:r>
          </a:p>
          <a:p>
            <a:pPr>
              <a:buClr>
                <a:srgbClr val="D4D900"/>
              </a:buClr>
              <a:defRPr/>
            </a:pPr>
            <a:r>
              <a:rPr lang="en-GB" sz="2400" dirty="0" smtClean="0">
                <a:latin typeface="Futura Heavy"/>
              </a:rPr>
              <a:t>property belonging to </a:t>
            </a:r>
            <a:r>
              <a:rPr lang="en-GB" sz="2400" dirty="0">
                <a:latin typeface="Futura Heavy"/>
              </a:rPr>
              <a:t>another with the intention </a:t>
            </a:r>
            <a:r>
              <a:rPr lang="en-GB" sz="2400" dirty="0" smtClean="0">
                <a:latin typeface="Futura Heavy"/>
              </a:rPr>
              <a:t>of</a:t>
            </a:r>
          </a:p>
          <a:p>
            <a:pPr>
              <a:buClr>
                <a:srgbClr val="D4D900"/>
              </a:buClr>
              <a:defRPr/>
            </a:pPr>
            <a:r>
              <a:rPr lang="en-GB" sz="2400" dirty="0" smtClean="0">
                <a:latin typeface="Futura Heavy"/>
              </a:rPr>
              <a:t>permanently </a:t>
            </a:r>
            <a:r>
              <a:rPr lang="en-GB" sz="2400" dirty="0">
                <a:latin typeface="Futura Heavy"/>
              </a:rPr>
              <a:t>depriving the other of it...”)</a:t>
            </a:r>
          </a:p>
          <a:p>
            <a:pPr>
              <a:buClr>
                <a:srgbClr val="D4D900"/>
              </a:buClr>
              <a:defRPr/>
            </a:pPr>
            <a:endParaRPr lang="en-GB" sz="2400" dirty="0">
              <a:solidFill>
                <a:srgbClr val="0070C0"/>
              </a:solidFill>
              <a:latin typeface="Futura Heavy"/>
            </a:endParaRPr>
          </a:p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>
              <a:buClr>
                <a:srgbClr val="D4D900"/>
              </a:buClr>
              <a:defRPr/>
            </a:pPr>
            <a:endParaRPr lang="en-US" sz="2400" dirty="0">
              <a:solidFill>
                <a:srgbClr val="2F4073"/>
              </a:solidFill>
              <a:latin typeface="Futura Heavy"/>
            </a:endParaRPr>
          </a:p>
        </p:txBody>
      </p:sp>
      <p:pic>
        <p:nvPicPr>
          <p:cNvPr id="1024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0F78F6-FE89-45BC-BC5A-D0202B4D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52" y="4300538"/>
            <a:ext cx="1956752" cy="192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2E9EF6-F111-42EC-83FD-A351651C0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5728" y="170709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5DA1E28B-1B36-41F5-8883-0CD34BA77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25" y="236538"/>
            <a:ext cx="9931400" cy="5445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Dwyn</a:t>
            </a:r>
            <a:endParaRPr lang="en-GB" altLang="en-US" sz="4000" b="1" dirty="0">
              <a:solidFill>
                <a:srgbClr val="2F4073"/>
              </a:solidFill>
              <a:latin typeface="Futura Heav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FBAF12-A367-4AE9-85E4-FE377EE8749A}"/>
              </a:ext>
            </a:extLst>
          </p:cNvPr>
          <p:cNvSpPr txBox="1">
            <a:spLocks/>
          </p:cNvSpPr>
          <p:nvPr/>
        </p:nvSpPr>
        <p:spPr bwMode="auto">
          <a:xfrm>
            <a:off x="212725" y="882650"/>
            <a:ext cx="11110913" cy="467042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r>
              <a:rPr lang="en-GB" sz="2800" dirty="0">
                <a:solidFill>
                  <a:srgbClr val="0070C0"/>
                </a:solidFill>
              </a:rPr>
              <a:t>“ Mae person </a:t>
            </a:r>
            <a:r>
              <a:rPr lang="en-GB" sz="2800" dirty="0" err="1">
                <a:solidFill>
                  <a:srgbClr val="0070C0"/>
                </a:solidFill>
              </a:rPr>
              <a:t>yn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euog</a:t>
            </a:r>
            <a:r>
              <a:rPr lang="en-GB" sz="2800" dirty="0">
                <a:solidFill>
                  <a:srgbClr val="0070C0"/>
                </a:solidFill>
              </a:rPr>
              <a:t> o </a:t>
            </a:r>
            <a:r>
              <a:rPr lang="en-GB" sz="2800" dirty="0" err="1">
                <a:solidFill>
                  <a:srgbClr val="0070C0"/>
                </a:solidFill>
              </a:rPr>
              <a:t>ddwyn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os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bydd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yn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anonest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yn</a:t>
            </a:r>
            <a:r>
              <a:rPr lang="en-GB" sz="2800" dirty="0" smtClean="0">
                <a:solidFill>
                  <a:srgbClr val="0070C0"/>
                </a:solidFill>
              </a:rPr>
              <a:t> </a:t>
            </a:r>
          </a:p>
          <a:p>
            <a:pPr>
              <a:buClr>
                <a:srgbClr val="D4D900"/>
              </a:buClr>
              <a:defRPr/>
            </a:pP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smtClean="0">
                <a:solidFill>
                  <a:srgbClr val="0070C0"/>
                </a:solidFill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adfeddu</a:t>
            </a:r>
            <a:r>
              <a:rPr lang="en-GB" sz="2800" dirty="0" smtClean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eiddo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sy’n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perthyn</a:t>
            </a:r>
            <a:r>
              <a:rPr lang="en-GB" sz="2800" dirty="0">
                <a:solidFill>
                  <a:srgbClr val="0070C0"/>
                </a:solidFill>
              </a:rPr>
              <a:t> i </a:t>
            </a:r>
            <a:r>
              <a:rPr lang="en-GB" sz="2800" dirty="0" err="1">
                <a:solidFill>
                  <a:srgbClr val="0070C0"/>
                </a:solidFill>
              </a:rPr>
              <a:t>rywun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arall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gyda’r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bwriad</a:t>
            </a:r>
            <a:r>
              <a:rPr lang="en-GB" sz="2800" dirty="0">
                <a:solidFill>
                  <a:srgbClr val="0070C0"/>
                </a:solidFill>
              </a:rPr>
              <a:t> o </a:t>
            </a:r>
            <a:endParaRPr lang="en-GB" sz="2800" dirty="0" smtClean="0">
              <a:solidFill>
                <a:srgbClr val="0070C0"/>
              </a:solidFill>
            </a:endParaRPr>
          </a:p>
          <a:p>
            <a:pPr>
              <a:buClr>
                <a:srgbClr val="D4D900"/>
              </a:buClr>
              <a:defRPr/>
            </a:pP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smtClean="0">
                <a:solidFill>
                  <a:srgbClr val="0070C0"/>
                </a:solidFill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amddifadu’r</a:t>
            </a:r>
            <a:r>
              <a:rPr lang="en-GB" sz="2800" dirty="0" smtClean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llall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ohono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yn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barhaol</a:t>
            </a:r>
            <a:r>
              <a:rPr lang="en-GB" sz="2800" dirty="0">
                <a:solidFill>
                  <a:srgbClr val="0070C0"/>
                </a:solidFill>
              </a:rPr>
              <a:t>”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4D900"/>
              </a:buClr>
              <a:defRPr/>
            </a:pPr>
            <a:endParaRPr lang="en-GB" sz="2800" dirty="0">
              <a:solidFill>
                <a:srgbClr val="2F4073"/>
              </a:solidFill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 smtClean="0">
                <a:solidFill>
                  <a:srgbClr val="2F4073"/>
                </a:solidFill>
              </a:rPr>
              <a:t>Adfeddu</a:t>
            </a:r>
            <a:r>
              <a:rPr lang="en-GB" sz="2800" dirty="0" smtClean="0">
                <a:solidFill>
                  <a:srgbClr val="2F4073"/>
                </a:solidFill>
              </a:rPr>
              <a:t> </a:t>
            </a:r>
            <a:r>
              <a:rPr lang="en-GB" sz="2800" dirty="0">
                <a:solidFill>
                  <a:srgbClr val="2F4073"/>
                </a:solidFill>
              </a:rPr>
              <a:t>(</a:t>
            </a:r>
            <a:r>
              <a:rPr lang="en-GB" sz="2800" dirty="0" err="1">
                <a:solidFill>
                  <a:srgbClr val="2F4073"/>
                </a:solidFill>
              </a:rPr>
              <a:t>adran</a:t>
            </a:r>
            <a:r>
              <a:rPr lang="en-GB" sz="2800" dirty="0">
                <a:solidFill>
                  <a:srgbClr val="2F4073"/>
                </a:solidFill>
              </a:rPr>
              <a:t> 3 </a:t>
            </a:r>
            <a:r>
              <a:rPr lang="en-GB" sz="2800" dirty="0" err="1">
                <a:solidFill>
                  <a:srgbClr val="2F4073"/>
                </a:solidFill>
              </a:rPr>
              <a:t>Deddf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err="1">
                <a:solidFill>
                  <a:srgbClr val="2F4073"/>
                </a:solidFill>
              </a:rPr>
              <a:t>Dwyn</a:t>
            </a:r>
            <a:r>
              <a:rPr lang="en-GB" sz="2800" dirty="0">
                <a:solidFill>
                  <a:srgbClr val="2F4073"/>
                </a:solidFill>
              </a:rPr>
              <a:t> (“DD”))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 smtClean="0">
                <a:solidFill>
                  <a:srgbClr val="2F4073"/>
                </a:solidFill>
              </a:rPr>
              <a:t>Eiddo</a:t>
            </a:r>
            <a:r>
              <a:rPr lang="en-GB" sz="2800" dirty="0" smtClean="0">
                <a:solidFill>
                  <a:srgbClr val="2F4073"/>
                </a:solidFill>
              </a:rPr>
              <a:t> </a:t>
            </a:r>
            <a:r>
              <a:rPr lang="en-GB" sz="2800" dirty="0">
                <a:solidFill>
                  <a:srgbClr val="2F4073"/>
                </a:solidFill>
              </a:rPr>
              <a:t>(</a:t>
            </a:r>
            <a:r>
              <a:rPr lang="en-GB" sz="2800" dirty="0" err="1">
                <a:solidFill>
                  <a:srgbClr val="2F4073"/>
                </a:solidFill>
              </a:rPr>
              <a:t>adran</a:t>
            </a:r>
            <a:r>
              <a:rPr lang="en-GB" sz="2800" dirty="0">
                <a:solidFill>
                  <a:srgbClr val="2F4073"/>
                </a:solidFill>
              </a:rPr>
              <a:t> 4 DD)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>
                <a:solidFill>
                  <a:srgbClr val="2F4073"/>
                </a:solidFill>
              </a:rPr>
              <a:t>Perthyn</a:t>
            </a:r>
            <a:r>
              <a:rPr lang="en-GB" sz="2800" dirty="0">
                <a:solidFill>
                  <a:srgbClr val="2F4073"/>
                </a:solidFill>
              </a:rPr>
              <a:t> i </a:t>
            </a:r>
            <a:r>
              <a:rPr lang="en-GB" sz="2800" dirty="0" err="1">
                <a:solidFill>
                  <a:srgbClr val="2F4073"/>
                </a:solidFill>
              </a:rPr>
              <a:t>rywun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err="1">
                <a:solidFill>
                  <a:srgbClr val="2F4073"/>
                </a:solidFill>
              </a:rPr>
              <a:t>arall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smtClean="0">
                <a:solidFill>
                  <a:srgbClr val="2F4073"/>
                </a:solidFill>
              </a:rPr>
              <a:t>(</a:t>
            </a:r>
            <a:r>
              <a:rPr lang="en-GB" sz="2800" dirty="0" err="1">
                <a:solidFill>
                  <a:srgbClr val="2F4073"/>
                </a:solidFill>
              </a:rPr>
              <a:t>adran</a:t>
            </a:r>
            <a:r>
              <a:rPr lang="en-GB" sz="2800" dirty="0">
                <a:solidFill>
                  <a:srgbClr val="2F4073"/>
                </a:solidFill>
              </a:rPr>
              <a:t> 5 DD)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>
                <a:solidFill>
                  <a:srgbClr val="2F4073"/>
                </a:solidFill>
              </a:rPr>
              <a:t>Gyda’r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err="1">
                <a:solidFill>
                  <a:srgbClr val="2F4073"/>
                </a:solidFill>
              </a:rPr>
              <a:t>bwriad</a:t>
            </a:r>
            <a:r>
              <a:rPr lang="en-GB" sz="2800" dirty="0">
                <a:solidFill>
                  <a:srgbClr val="2F4073"/>
                </a:solidFill>
              </a:rPr>
              <a:t> o </a:t>
            </a:r>
            <a:r>
              <a:rPr lang="en-GB" sz="2800" dirty="0" err="1">
                <a:solidFill>
                  <a:srgbClr val="2F4073"/>
                </a:solidFill>
              </a:rPr>
              <a:t>amddifadu’r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err="1">
                <a:solidFill>
                  <a:srgbClr val="2F4073"/>
                </a:solidFill>
              </a:rPr>
              <a:t>llall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err="1">
                <a:solidFill>
                  <a:srgbClr val="2F4073"/>
                </a:solidFill>
              </a:rPr>
              <a:t>ohono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err="1">
                <a:solidFill>
                  <a:srgbClr val="2F4073"/>
                </a:solidFill>
              </a:rPr>
              <a:t>yn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err="1" smtClean="0">
                <a:solidFill>
                  <a:srgbClr val="2F4073"/>
                </a:solidFill>
              </a:rPr>
              <a:t>barhaol</a:t>
            </a:r>
            <a:r>
              <a:rPr lang="en-GB" sz="2800" dirty="0" smtClean="0">
                <a:solidFill>
                  <a:srgbClr val="2F4073"/>
                </a:solidFill>
              </a:rPr>
              <a:t> (</a:t>
            </a:r>
            <a:r>
              <a:rPr lang="en-GB" sz="2800" dirty="0" err="1" smtClean="0">
                <a:solidFill>
                  <a:srgbClr val="2F4073"/>
                </a:solidFill>
              </a:rPr>
              <a:t>adran</a:t>
            </a:r>
            <a:r>
              <a:rPr lang="en-GB" sz="2800" dirty="0" smtClean="0">
                <a:solidFill>
                  <a:srgbClr val="2F4073"/>
                </a:solidFill>
              </a:rPr>
              <a:t> </a:t>
            </a:r>
            <a:r>
              <a:rPr lang="en-GB" sz="2800" dirty="0">
                <a:solidFill>
                  <a:srgbClr val="2F4073"/>
                </a:solidFill>
              </a:rPr>
              <a:t>6 DD)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D4D900"/>
              </a:buClr>
              <a:buFont typeface="+mj-lt"/>
              <a:buAutoNum type="arabicPeriod"/>
              <a:defRPr/>
            </a:pPr>
            <a:r>
              <a:rPr lang="en-GB" sz="2800" dirty="0" err="1">
                <a:solidFill>
                  <a:srgbClr val="2F4073"/>
                </a:solidFill>
              </a:rPr>
              <a:t>Yn</a:t>
            </a:r>
            <a:r>
              <a:rPr lang="en-GB" sz="2800" dirty="0">
                <a:solidFill>
                  <a:srgbClr val="2F4073"/>
                </a:solidFill>
              </a:rPr>
              <a:t> </a:t>
            </a:r>
            <a:r>
              <a:rPr lang="en-GB" sz="2800" dirty="0" err="1">
                <a:solidFill>
                  <a:srgbClr val="2F4073"/>
                </a:solidFill>
              </a:rPr>
              <a:t>anonest</a:t>
            </a:r>
            <a:r>
              <a:rPr lang="en-GB" sz="2800" dirty="0">
                <a:solidFill>
                  <a:srgbClr val="2F4073"/>
                </a:solidFill>
              </a:rPr>
              <a:t>  (</a:t>
            </a:r>
            <a:r>
              <a:rPr lang="en-GB" sz="2800" dirty="0" err="1">
                <a:solidFill>
                  <a:srgbClr val="2F4073"/>
                </a:solidFill>
              </a:rPr>
              <a:t>adran</a:t>
            </a:r>
            <a:r>
              <a:rPr lang="en-GB" sz="2800" dirty="0">
                <a:solidFill>
                  <a:srgbClr val="2F4073"/>
                </a:solidFill>
              </a:rPr>
              <a:t> 2 DD)</a:t>
            </a:r>
          </a:p>
          <a:p>
            <a:pPr marL="342900" indent="-342900">
              <a:buClr>
                <a:srgbClr val="D4D900"/>
              </a:buClr>
              <a:buFont typeface="Wingdings" panose="05000000000000000000" pitchFamily="2" charset="2"/>
              <a:buChar char="§"/>
              <a:defRPr/>
            </a:pPr>
            <a:endParaRPr lang="en-GB" sz="2800" dirty="0">
              <a:solidFill>
                <a:srgbClr val="2F4073"/>
              </a:solidFill>
            </a:endParaRPr>
          </a:p>
          <a:p>
            <a:pPr>
              <a:buClr>
                <a:srgbClr val="D4D900"/>
              </a:buClr>
              <a:defRPr/>
            </a:pPr>
            <a:endParaRPr lang="en-US" sz="2800" dirty="0">
              <a:solidFill>
                <a:srgbClr val="2F4073"/>
              </a:solidFill>
            </a:endParaRPr>
          </a:p>
        </p:txBody>
      </p:sp>
      <p:pic>
        <p:nvPicPr>
          <p:cNvPr id="11269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160513-65BE-4B8E-860A-FF8673CC7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57" y="4623072"/>
            <a:ext cx="17414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EDC20-FEAA-4D58-9CFF-7E49DB93C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7900" y="122396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3">
            <a:extLst>
              <a:ext uri="{FF2B5EF4-FFF2-40B4-BE49-F238E27FC236}">
                <a16:creationId xmlns:a16="http://schemas.microsoft.com/office/drawing/2014/main" id="{51B996FB-7DAC-4E4C-ABE1-8C406AB76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475" y="95250"/>
            <a:ext cx="10445750" cy="692150"/>
          </a:xfrm>
        </p:spPr>
        <p:txBody>
          <a:bodyPr>
            <a:normAutofit/>
          </a:bodyPr>
          <a:lstStyle/>
          <a:p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Deddf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Dwyn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1968 - 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2 (1)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1BA2B-AEA4-4C44-8FFC-4D0E73DA16DF}"/>
              </a:ext>
            </a:extLst>
          </p:cNvPr>
          <p:cNvSpPr txBox="1"/>
          <p:nvPr/>
        </p:nvSpPr>
        <p:spPr>
          <a:xfrm>
            <a:off x="211137" y="1197020"/>
            <a:ext cx="10783888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2F4073"/>
                </a:solidFill>
              </a:rPr>
              <a:t>“ Ni </a:t>
            </a:r>
            <a:r>
              <a:rPr lang="en-GB" sz="2400" dirty="0" err="1">
                <a:solidFill>
                  <a:srgbClr val="2F4073"/>
                </a:solidFill>
              </a:rPr>
              <a:t>ddylai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adfeddiad</a:t>
            </a:r>
            <a:r>
              <a:rPr lang="en-GB" sz="2400" dirty="0">
                <a:solidFill>
                  <a:srgbClr val="2F4073"/>
                </a:solidFill>
              </a:rPr>
              <a:t> person o </a:t>
            </a:r>
            <a:r>
              <a:rPr lang="en-GB" sz="2400" dirty="0" err="1">
                <a:solidFill>
                  <a:srgbClr val="2F4073"/>
                </a:solidFill>
              </a:rPr>
              <a:t>eiddo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sy’n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perthyn</a:t>
            </a:r>
            <a:r>
              <a:rPr lang="en-GB" sz="2400" dirty="0">
                <a:solidFill>
                  <a:srgbClr val="2F4073"/>
                </a:solidFill>
              </a:rPr>
              <a:t> i </a:t>
            </a:r>
            <a:r>
              <a:rPr lang="en-GB" sz="2400" dirty="0" err="1">
                <a:solidFill>
                  <a:srgbClr val="2F4073"/>
                </a:solidFill>
              </a:rPr>
              <a:t>rywun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arall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 smtClean="0">
                <a:solidFill>
                  <a:srgbClr val="2F4073"/>
                </a:solidFill>
              </a:rPr>
              <a:t>cael</a:t>
            </a:r>
            <a:r>
              <a:rPr lang="en-GB" sz="2400" dirty="0" smtClean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ei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ystyried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smtClean="0">
                <a:solidFill>
                  <a:srgbClr val="2F4073"/>
                </a:solidFill>
              </a:rPr>
              <a:t> </a:t>
            </a:r>
          </a:p>
          <a:p>
            <a:pPr>
              <a:defRPr/>
            </a:pP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smtClean="0">
                <a:solidFill>
                  <a:srgbClr val="2F4073"/>
                </a:solidFill>
              </a:rPr>
              <a:t> </a:t>
            </a:r>
            <a:r>
              <a:rPr lang="en-GB" sz="2400" dirty="0" err="1" smtClean="0">
                <a:solidFill>
                  <a:srgbClr val="2F4073"/>
                </a:solidFill>
              </a:rPr>
              <a:t>yn</a:t>
            </a:r>
            <a:r>
              <a:rPr lang="en-GB" sz="2400" dirty="0" smtClean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anonest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smtClean="0">
                <a:solidFill>
                  <a:srgbClr val="2F4073"/>
                </a:solidFill>
              </a:rPr>
              <a:t>–</a:t>
            </a:r>
          </a:p>
          <a:p>
            <a:pPr>
              <a:defRPr/>
            </a:pPr>
            <a:endParaRPr lang="en-GB" sz="2400" dirty="0">
              <a:solidFill>
                <a:srgbClr val="2F4073"/>
              </a:solidFill>
            </a:endParaRPr>
          </a:p>
          <a:p>
            <a:pPr marL="342900" indent="-342900">
              <a:buFontTx/>
              <a:buAutoNum type="alphaLcParenBoth"/>
              <a:defRPr/>
            </a:pP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Os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yw’n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adfeddu’r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eiddo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gan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gredu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fod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ganddo’r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hawl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cyfreithlon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amddifadu’r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llall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ohono</a:t>
            </a:r>
            <a:r>
              <a:rPr lang="en-GB" sz="2400" dirty="0">
                <a:solidFill>
                  <a:srgbClr val="2F4073"/>
                </a:solidFill>
              </a:rPr>
              <a:t> …., neu</a:t>
            </a:r>
            <a:br>
              <a:rPr lang="en-GB" sz="2400" dirty="0">
                <a:solidFill>
                  <a:srgbClr val="2F4073"/>
                </a:solidFill>
              </a:rPr>
            </a:br>
            <a:endParaRPr lang="en-GB" sz="2400" dirty="0">
              <a:solidFill>
                <a:srgbClr val="2F4073"/>
              </a:solidFill>
            </a:endParaRPr>
          </a:p>
          <a:p>
            <a:pPr marL="342900" indent="-342900">
              <a:buFontTx/>
              <a:buAutoNum type="alphaLcParenBoth"/>
              <a:defRPr/>
            </a:pP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Os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yw’n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adfeddu’r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eiddo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gan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gredu</a:t>
            </a:r>
            <a:r>
              <a:rPr lang="en-GB" sz="2400" dirty="0">
                <a:solidFill>
                  <a:srgbClr val="2F4073"/>
                </a:solidFill>
              </a:rPr>
              <a:t> y </a:t>
            </a:r>
            <a:r>
              <a:rPr lang="en-GB" sz="2400" dirty="0" err="1">
                <a:solidFill>
                  <a:srgbClr val="2F4073"/>
                </a:solidFill>
              </a:rPr>
              <a:t>byddai’r</a:t>
            </a:r>
            <a:r>
              <a:rPr lang="en-GB" sz="2400" dirty="0">
                <a:solidFill>
                  <a:srgbClr val="2F4073"/>
                </a:solidFill>
              </a:rPr>
              <a:t> person </a:t>
            </a:r>
            <a:r>
              <a:rPr lang="en-GB" sz="2400" dirty="0" err="1">
                <a:solidFill>
                  <a:srgbClr val="2F4073"/>
                </a:solidFill>
              </a:rPr>
              <a:t>arall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cydsynio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i’r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adfeddiad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os</a:t>
            </a:r>
            <a:r>
              <a:rPr lang="en-GB" sz="2400" dirty="0">
                <a:solidFill>
                  <a:srgbClr val="2F4073"/>
                </a:solidFill>
              </a:rPr>
              <a:t> y </a:t>
            </a:r>
            <a:r>
              <a:rPr lang="en-GB" sz="2400" dirty="0" err="1">
                <a:solidFill>
                  <a:srgbClr val="2F4073"/>
                </a:solidFill>
              </a:rPr>
              <a:t>byddai’r</a:t>
            </a:r>
            <a:r>
              <a:rPr lang="en-GB" sz="2400" dirty="0">
                <a:solidFill>
                  <a:srgbClr val="2F4073"/>
                </a:solidFill>
              </a:rPr>
              <a:t> person </a:t>
            </a:r>
            <a:r>
              <a:rPr lang="en-GB" sz="2400" dirty="0" err="1">
                <a:solidFill>
                  <a:srgbClr val="2F4073"/>
                </a:solidFill>
              </a:rPr>
              <a:t>hwnnw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gwybod</a:t>
            </a:r>
            <a:r>
              <a:rPr lang="en-GB" sz="2400" dirty="0">
                <a:solidFill>
                  <a:srgbClr val="2F4073"/>
                </a:solidFill>
              </a:rPr>
              <a:t> am </a:t>
            </a:r>
            <a:r>
              <a:rPr lang="en-GB" sz="2400" dirty="0" err="1">
                <a:solidFill>
                  <a:srgbClr val="2F4073"/>
                </a:solidFill>
              </a:rPr>
              <a:t>yr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adfeddiad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a’r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amgylchiadau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perthnasol</a:t>
            </a:r>
            <a:r>
              <a:rPr lang="en-GB" sz="2400" dirty="0">
                <a:solidFill>
                  <a:srgbClr val="2F4073"/>
                </a:solidFill>
              </a:rPr>
              <a:t>, neu </a:t>
            </a:r>
            <a:br>
              <a:rPr lang="en-GB" sz="2400" dirty="0">
                <a:solidFill>
                  <a:srgbClr val="2F4073"/>
                </a:solidFill>
              </a:rPr>
            </a:br>
            <a:endParaRPr lang="en-GB" sz="2400" dirty="0">
              <a:solidFill>
                <a:srgbClr val="2F4073"/>
              </a:solidFill>
            </a:endParaRPr>
          </a:p>
          <a:p>
            <a:pPr marL="342900" indent="-342900">
              <a:buFontTx/>
              <a:buAutoNum type="alphaLcParenBoth"/>
              <a:defRPr/>
            </a:pPr>
            <a:r>
              <a:rPr lang="en-GB" sz="2400" dirty="0">
                <a:solidFill>
                  <a:srgbClr val="2F4073"/>
                </a:solidFill>
              </a:rPr>
              <a:t> …….</a:t>
            </a:r>
            <a:r>
              <a:rPr lang="en-GB" sz="2400" dirty="0" err="1">
                <a:solidFill>
                  <a:srgbClr val="2F4073"/>
                </a:solidFill>
              </a:rPr>
              <a:t>os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yw’n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adfeddu’r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eiddo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gan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gredu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ni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fyddai’n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bosib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darganfod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perchennog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yr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eiddo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trwy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gymryd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camau</a:t>
            </a:r>
            <a:r>
              <a:rPr lang="en-GB" sz="2400" dirty="0">
                <a:solidFill>
                  <a:srgbClr val="2F4073"/>
                </a:solidFill>
              </a:rPr>
              <a:t> </a:t>
            </a:r>
            <a:r>
              <a:rPr lang="en-GB" sz="2400" dirty="0" err="1">
                <a:solidFill>
                  <a:srgbClr val="2F4073"/>
                </a:solidFill>
              </a:rPr>
              <a:t>rhesymol</a:t>
            </a:r>
            <a:r>
              <a:rPr lang="en-GB" sz="2400" dirty="0">
                <a:solidFill>
                  <a:srgbClr val="2F4073"/>
                </a:solidFill>
              </a:rPr>
              <a:t> “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E63281-9198-4156-94DA-19D6398EF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4248" y="381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3">
            <a:extLst>
              <a:ext uri="{FF2B5EF4-FFF2-40B4-BE49-F238E27FC236}">
                <a16:creationId xmlns:a16="http://schemas.microsoft.com/office/drawing/2014/main" id="{C60AEAAE-37E8-4BAA-9B6F-391440A10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525" y="828675"/>
            <a:ext cx="10952163" cy="5445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Os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nad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yw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adran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2 (1)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 smtClean="0">
                <a:solidFill>
                  <a:srgbClr val="2F4073"/>
                </a:solidFill>
                <a:latin typeface="Futura Heavy"/>
              </a:rPr>
              <a:t>gymwys</a:t>
            </a: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  <a:t>…</a:t>
            </a:r>
            <a:b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</a:br>
            <a:r>
              <a:rPr lang="en-GB" altLang="en-US" sz="4000" b="1" dirty="0" err="1" smtClean="0">
                <a:solidFill>
                  <a:srgbClr val="2F4073"/>
                </a:solidFill>
                <a:latin typeface="Futura Heavy"/>
              </a:rPr>
              <a:t>edrychwn</a:t>
            </a: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i’r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Gyfraith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 smtClean="0">
                <a:solidFill>
                  <a:srgbClr val="2F4073"/>
                </a:solidFill>
                <a:latin typeface="Futura Heavy"/>
              </a:rPr>
              <a:t>Cyffredin</a:t>
            </a:r>
            <a:endParaRPr lang="en-GB" altLang="en-US" sz="4000" b="1" dirty="0">
              <a:solidFill>
                <a:srgbClr val="2F4073"/>
              </a:solidFill>
              <a:latin typeface="Futura Heavy"/>
            </a:endParaRPr>
          </a:p>
        </p:txBody>
      </p:sp>
      <p:sp>
        <p:nvSpPr>
          <p:cNvPr id="13316" name="TextBox 4">
            <a:extLst>
              <a:ext uri="{FF2B5EF4-FFF2-40B4-BE49-F238E27FC236}">
                <a16:creationId xmlns:a16="http://schemas.microsoft.com/office/drawing/2014/main" id="{5F2F3F9B-FD39-461C-82A9-C893A388E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730239"/>
            <a:ext cx="11566344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Y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Gyfraith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Cyffredin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?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Cyfraith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sy’n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deillio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ddyfarniadau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barnwrol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Llysoedd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Creu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Cynsail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–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cael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ei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ddilyn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wedyn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gan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Lysoedd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is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Y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prawf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am ‘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anonestrwydd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’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cael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ei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sefydlu’n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b="1" dirty="0" err="1">
                <a:solidFill>
                  <a:srgbClr val="2F4073"/>
                </a:solidFill>
                <a:latin typeface="Futura Heavy"/>
              </a:rPr>
              <a:t>wreiddiol</a:t>
            </a:r>
            <a:r>
              <a:rPr lang="en-GB" altLang="en-US" sz="24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i="1" dirty="0">
                <a:solidFill>
                  <a:srgbClr val="2F4073"/>
                </a:solidFill>
                <a:latin typeface="Futura Heavy"/>
              </a:rPr>
              <a:t>R v Ghosh 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[1982] EWCA Crim 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Prawf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i="1" dirty="0">
                <a:solidFill>
                  <a:srgbClr val="2F4073"/>
                </a:solidFill>
                <a:latin typeface="Futura Heavy"/>
              </a:rPr>
              <a:t>Ghosh 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= 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dylai’r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rheithgor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gofyn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: </a:t>
            </a:r>
            <a:endParaRPr lang="en-GB" altLang="en-US" sz="2400" dirty="0">
              <a:solidFill>
                <a:srgbClr val="2F4073"/>
              </a:solidFill>
              <a:latin typeface="Futura Heavy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altLang="en-US" sz="2400" dirty="0" smtClean="0">
              <a:solidFill>
                <a:srgbClr val="2F4073"/>
              </a:solidFill>
              <a:latin typeface="Futura Heavy"/>
            </a:endParaRPr>
          </a:p>
          <a:p>
            <a:pPr>
              <a:defRPr/>
            </a:pP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smtClean="0">
                <a:solidFill>
                  <a:srgbClr val="2F4073"/>
                </a:solidFill>
                <a:latin typeface="Futura Heavy"/>
              </a:rPr>
              <a:t>        </a:t>
            </a:r>
            <a:r>
              <a:rPr lang="en-GB" altLang="en-US" sz="2400" dirty="0" smtClean="0">
                <a:solidFill>
                  <a:srgbClr val="2F4073"/>
                </a:solidFill>
                <a:latin typeface="Futura Heavy"/>
              </a:rPr>
              <a:t>1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) a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oedd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ymddygiad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safbwynt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safonau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personau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 smtClean="0">
                <a:solidFill>
                  <a:srgbClr val="2F4073"/>
                </a:solidFill>
                <a:latin typeface="Futura Heavy"/>
              </a:rPr>
              <a:t>rhesymol</a:t>
            </a:r>
            <a:r>
              <a:rPr lang="en-GB" altLang="en-US" sz="2400" dirty="0" smtClean="0">
                <a:solidFill>
                  <a:srgbClr val="2F4073"/>
                </a:solidFill>
                <a:latin typeface="Futura Heavy"/>
              </a:rPr>
              <a:t>, </a:t>
            </a:r>
          </a:p>
          <a:p>
            <a:pPr>
              <a:defRPr/>
            </a:pP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smtClean="0">
                <a:solidFill>
                  <a:srgbClr val="2F4073"/>
                </a:solidFill>
                <a:latin typeface="Futura Heavy"/>
              </a:rPr>
              <a:t>            </a:t>
            </a:r>
            <a:r>
              <a:rPr lang="en-GB" altLang="en-US" sz="2400" dirty="0" err="1" smtClean="0">
                <a:solidFill>
                  <a:srgbClr val="2F4073"/>
                </a:solidFill>
                <a:latin typeface="Futura Heavy"/>
              </a:rPr>
              <a:t>ond</a:t>
            </a:r>
            <a:r>
              <a:rPr lang="en-GB" altLang="en-US" sz="2400" dirty="0" smtClean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wedyn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……..</a:t>
            </a:r>
            <a:br>
              <a:rPr lang="en-GB" altLang="en-US" sz="2400" dirty="0">
                <a:solidFill>
                  <a:srgbClr val="2F4073"/>
                </a:solidFill>
                <a:latin typeface="Futura Heavy"/>
              </a:rPr>
            </a:br>
            <a:endParaRPr lang="en-GB" altLang="en-US" sz="2400" dirty="0">
              <a:solidFill>
                <a:srgbClr val="2F4073"/>
              </a:solidFill>
              <a:latin typeface="Futura Heavy"/>
            </a:endParaRPr>
          </a:p>
          <a:p>
            <a:pPr marL="1200150" lvl="1" indent="-457200">
              <a:buFontTx/>
              <a:buAutoNum type="arabicParenR" startAt="2"/>
              <a:defRPr/>
            </a:pPr>
            <a:r>
              <a:rPr lang="en-GB" altLang="en-US" sz="2400" dirty="0" smtClean="0">
                <a:solidFill>
                  <a:srgbClr val="2F4073"/>
                </a:solidFill>
                <a:latin typeface="Futura Heavy"/>
              </a:rPr>
              <a:t>a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oedd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y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Diffynnydd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ei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hun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sylweddoli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fod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ei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hymddygiad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 smtClean="0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altLang="en-US" sz="2400" dirty="0" smtClean="0">
                <a:solidFill>
                  <a:srgbClr val="2F4073"/>
                </a:solidFill>
                <a:latin typeface="Futura Heavy"/>
              </a:rPr>
              <a:t> </a:t>
            </a:r>
          </a:p>
          <a:p>
            <a:pPr lvl="1" indent="0">
              <a:defRPr/>
            </a:pPr>
            <a:r>
              <a:rPr lang="en-GB" altLang="en-US" sz="2400" dirty="0" smtClean="0">
                <a:solidFill>
                  <a:srgbClr val="2F4073"/>
                </a:solidFill>
                <a:latin typeface="Futura Heavy"/>
              </a:rPr>
              <a:t>(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olaf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cael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ei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feirniadu’n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2400" dirty="0" err="1">
                <a:solidFill>
                  <a:srgbClr val="2F4073"/>
                </a:solidFill>
                <a:latin typeface="Futura Heavy"/>
              </a:rPr>
              <a:t>problemus</a:t>
            </a:r>
            <a:r>
              <a:rPr lang="en-GB" altLang="en-US" sz="2400" dirty="0">
                <a:solidFill>
                  <a:srgbClr val="2F4073"/>
                </a:solidFill>
                <a:latin typeface="Futura Heavy"/>
              </a:rPr>
              <a:t> ……  ac felly ……)</a:t>
            </a:r>
            <a:br>
              <a:rPr lang="en-GB" altLang="en-US" sz="2400" dirty="0">
                <a:solidFill>
                  <a:srgbClr val="2F4073"/>
                </a:solidFill>
                <a:latin typeface="Futura Heavy"/>
              </a:rPr>
            </a:br>
            <a:endParaRPr lang="en-GB" altLang="en-US" sz="2400" dirty="0">
              <a:solidFill>
                <a:srgbClr val="2F4073"/>
              </a:solidFill>
              <a:latin typeface="Futura Heavy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4E5347-A646-4611-9E85-E22B2F8C8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282" y="625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F13137EA-45EC-47DB-99AF-6986C54AD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587375"/>
            <a:ext cx="9931400" cy="5445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>
                <a:solidFill>
                  <a:srgbClr val="2F4073"/>
                </a:solidFill>
              </a:rPr>
              <a:t/>
            </a:r>
            <a:br>
              <a:rPr lang="en-GB" altLang="en-US" sz="4000" b="1" dirty="0">
                <a:solidFill>
                  <a:srgbClr val="2F4073"/>
                </a:solidFill>
              </a:rPr>
            </a:br>
            <a:r>
              <a:rPr lang="en-GB" altLang="en-US" sz="4000" b="1" dirty="0">
                <a:solidFill>
                  <a:srgbClr val="2F4073"/>
                </a:solidFill>
              </a:rPr>
              <a:t>……..ac felly </a:t>
            </a:r>
            <a:r>
              <a:rPr lang="en-GB" altLang="en-US" sz="4000" b="1" dirty="0" err="1">
                <a:solidFill>
                  <a:srgbClr val="2F4073"/>
                </a:solidFill>
              </a:rPr>
              <a:t>i</a:t>
            </a:r>
            <a:r>
              <a:rPr lang="en-GB" altLang="en-US" sz="4000" b="1" dirty="0">
                <a:solidFill>
                  <a:srgbClr val="2F4073"/>
                </a:solidFill>
              </a:rPr>
              <a:t> </a:t>
            </a:r>
            <a:r>
              <a:rPr lang="en-GB" altLang="en-US" sz="4000" b="1" i="1" dirty="0">
                <a:solidFill>
                  <a:srgbClr val="2F4073"/>
                </a:solidFill>
              </a:rPr>
              <a:t>Ivey</a:t>
            </a:r>
            <a:endParaRPr lang="en-GB" altLang="en-US" sz="4000" b="1" dirty="0">
              <a:solidFill>
                <a:srgbClr val="2F4073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789647-1220-42DB-BF6A-74F47E753531}"/>
              </a:ext>
            </a:extLst>
          </p:cNvPr>
          <p:cNvSpPr txBox="1">
            <a:spLocks/>
          </p:cNvSpPr>
          <p:nvPr/>
        </p:nvSpPr>
        <p:spPr bwMode="auto">
          <a:xfrm>
            <a:off x="254000" y="1662113"/>
            <a:ext cx="11572240" cy="444976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solidFill>
                  <a:srgbClr val="2F4073"/>
                </a:solidFill>
              </a:rPr>
              <a:t>Ivey v Genting Casinos </a:t>
            </a:r>
            <a:r>
              <a:rPr lang="en-US" sz="2400" dirty="0">
                <a:solidFill>
                  <a:srgbClr val="2F4073"/>
                </a:solidFill>
              </a:rPr>
              <a:t>[2017] UKSC 679</a:t>
            </a:r>
          </a:p>
          <a:p>
            <a:pPr>
              <a:buClr>
                <a:srgbClr val="D4D900"/>
              </a:buClr>
              <a:defRPr/>
            </a:pP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smtClean="0">
                <a:solidFill>
                  <a:srgbClr val="2F4073"/>
                </a:solidFill>
              </a:rPr>
              <a:t>     </a:t>
            </a:r>
            <a:r>
              <a:rPr lang="en-US" sz="2400" dirty="0" smtClean="0">
                <a:solidFill>
                  <a:srgbClr val="2F4073"/>
                </a:solidFill>
              </a:rPr>
              <a:t>(</a:t>
            </a:r>
            <a:r>
              <a:rPr lang="en-US" sz="2400" dirty="0" err="1">
                <a:solidFill>
                  <a:srgbClr val="2F4073"/>
                </a:solidFill>
              </a:rPr>
              <a:t>dewch</a:t>
            </a:r>
            <a:r>
              <a:rPr lang="en-US" sz="2400" dirty="0">
                <a:solidFill>
                  <a:srgbClr val="2F4073"/>
                </a:solidFill>
              </a:rPr>
              <a:t> o </a:t>
            </a:r>
            <a:r>
              <a:rPr lang="en-US" sz="2400" dirty="0" err="1">
                <a:solidFill>
                  <a:srgbClr val="2F4073"/>
                </a:solidFill>
              </a:rPr>
              <a:t>hyd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trwy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>
                <a:solidFill>
                  <a:srgbClr val="2F4073"/>
                </a:solidFill>
                <a:hlinkClick r:id="rId4"/>
              </a:rPr>
              <a:t>www.bailii.org</a:t>
            </a:r>
            <a:r>
              <a:rPr lang="en-US" sz="2400" dirty="0">
                <a:solidFill>
                  <a:srgbClr val="2F4073"/>
                </a:solidFill>
              </a:rPr>
              <a:t>)</a:t>
            </a:r>
            <a:br>
              <a:rPr lang="en-US" sz="2400" dirty="0">
                <a:solidFill>
                  <a:srgbClr val="2F4073"/>
                </a:solidFill>
              </a:rPr>
            </a:br>
            <a:endParaRPr lang="en-US" sz="2400" dirty="0">
              <a:solidFill>
                <a:srgbClr val="2F4073"/>
              </a:solidFill>
            </a:endParaRP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2F4073"/>
                </a:solidFill>
              </a:rPr>
              <a:t>Ivey </a:t>
            </a:r>
            <a:r>
              <a:rPr lang="en-US" sz="2400" dirty="0" err="1">
                <a:solidFill>
                  <a:srgbClr val="2F4073"/>
                </a:solidFill>
              </a:rPr>
              <a:t>wedi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newid</a:t>
            </a:r>
            <a:r>
              <a:rPr lang="en-US" sz="2400" dirty="0">
                <a:solidFill>
                  <a:srgbClr val="2F4073"/>
                </a:solidFill>
              </a:rPr>
              <a:t> y </a:t>
            </a:r>
            <a:r>
              <a:rPr lang="en-US" sz="2400" dirty="0" err="1">
                <a:solidFill>
                  <a:srgbClr val="2F4073"/>
                </a:solidFill>
              </a:rPr>
              <a:t>prawf</a:t>
            </a:r>
            <a:r>
              <a:rPr lang="en-US" sz="2400" dirty="0">
                <a:solidFill>
                  <a:srgbClr val="2F4073"/>
                </a:solidFill>
              </a:rPr>
              <a:t> am </a:t>
            </a:r>
            <a:r>
              <a:rPr lang="en-US" sz="2400" dirty="0" err="1">
                <a:solidFill>
                  <a:srgbClr val="2F4073"/>
                </a:solidFill>
              </a:rPr>
              <a:t>anonestrwydd</a:t>
            </a:r>
            <a:r>
              <a:rPr lang="en-US" sz="2400" dirty="0">
                <a:solidFill>
                  <a:srgbClr val="2F4073"/>
                </a:solidFill>
              </a:rPr>
              <a:t/>
            </a:r>
            <a:br>
              <a:rPr lang="en-US" sz="2400" dirty="0">
                <a:solidFill>
                  <a:srgbClr val="2F4073"/>
                </a:solidFill>
              </a:rPr>
            </a:br>
            <a:endParaRPr lang="en-US" sz="2400" dirty="0">
              <a:solidFill>
                <a:srgbClr val="2F4073"/>
              </a:solidFill>
            </a:endParaRP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2F4073"/>
                </a:solidFill>
              </a:rPr>
              <a:t>Prawf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newydd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i="1" dirty="0">
                <a:solidFill>
                  <a:srgbClr val="2F4073"/>
                </a:solidFill>
              </a:rPr>
              <a:t>Ivey </a:t>
            </a:r>
            <a:r>
              <a:rPr lang="en-US" sz="2400" dirty="0" smtClean="0">
                <a:solidFill>
                  <a:srgbClr val="2F4073"/>
                </a:solidFill>
              </a:rPr>
              <a:t>= </a:t>
            </a:r>
            <a:r>
              <a:rPr lang="en-US" sz="2400" dirty="0" err="1">
                <a:solidFill>
                  <a:srgbClr val="2F4073"/>
                </a:solidFill>
              </a:rPr>
              <a:t>dylai’r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rheithgor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gofyn</a:t>
            </a:r>
            <a:r>
              <a:rPr lang="en-US" sz="2400" dirty="0">
                <a:solidFill>
                  <a:srgbClr val="2F4073"/>
                </a:solidFill>
              </a:rPr>
              <a:t>:</a:t>
            </a:r>
          </a:p>
          <a:p>
            <a:pPr>
              <a:buClr>
                <a:srgbClr val="D4D900"/>
              </a:buClr>
              <a:defRPr/>
            </a:pPr>
            <a:r>
              <a:rPr lang="en-US" sz="2400" dirty="0">
                <a:solidFill>
                  <a:srgbClr val="2F4073"/>
                </a:solidFill>
              </a:rPr>
              <a:t>	1) </a:t>
            </a:r>
            <a:r>
              <a:rPr lang="en-US" sz="2400" dirty="0" err="1">
                <a:solidFill>
                  <a:srgbClr val="2F4073"/>
                </a:solidFill>
              </a:rPr>
              <a:t>gan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ystyried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gwybodaeth</a:t>
            </a:r>
            <a:r>
              <a:rPr lang="en-US" sz="2400" dirty="0">
                <a:solidFill>
                  <a:srgbClr val="2F4073"/>
                </a:solidFill>
              </a:rPr>
              <a:t> a </a:t>
            </a:r>
            <a:r>
              <a:rPr lang="en-US" sz="2400" dirty="0" err="1">
                <a:solidFill>
                  <a:srgbClr val="2F4073"/>
                </a:solidFill>
              </a:rPr>
              <a:t>dealltwriaeth</a:t>
            </a:r>
            <a:r>
              <a:rPr lang="en-US" sz="2400" dirty="0">
                <a:solidFill>
                  <a:srgbClr val="2F4073"/>
                </a:solidFill>
              </a:rPr>
              <a:t> y </a:t>
            </a:r>
            <a:r>
              <a:rPr lang="en-US" sz="2400" dirty="0" err="1">
                <a:solidFill>
                  <a:srgbClr val="2F4073"/>
                </a:solidFill>
              </a:rPr>
              <a:t>Diffynnydd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 smtClean="0">
                <a:solidFill>
                  <a:srgbClr val="2F4073"/>
                </a:solidFill>
              </a:rPr>
              <a:t>o’r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 smtClean="0">
                <a:solidFill>
                  <a:srgbClr val="2F4073"/>
                </a:solidFill>
              </a:rPr>
              <a:t>ffeithiau</a:t>
            </a:r>
            <a:r>
              <a:rPr lang="en-US" sz="2400" dirty="0">
                <a:solidFill>
                  <a:srgbClr val="2F4073"/>
                </a:solidFill>
              </a:rPr>
              <a:t>,</a:t>
            </a:r>
          </a:p>
          <a:p>
            <a:pPr>
              <a:buClr>
                <a:srgbClr val="D4D900"/>
              </a:buClr>
              <a:defRPr/>
            </a:pPr>
            <a:r>
              <a:rPr lang="en-US" sz="2400" dirty="0">
                <a:solidFill>
                  <a:srgbClr val="2F4073"/>
                </a:solidFill>
              </a:rPr>
              <a:t>	2) </a:t>
            </a:r>
            <a:r>
              <a:rPr lang="en-US" sz="2400" dirty="0" err="1">
                <a:solidFill>
                  <a:srgbClr val="2F4073"/>
                </a:solidFill>
              </a:rPr>
              <a:t>oedd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ymddygiad</a:t>
            </a:r>
            <a:r>
              <a:rPr lang="en-US" sz="2400" dirty="0">
                <a:solidFill>
                  <a:srgbClr val="2F4073"/>
                </a:solidFill>
              </a:rPr>
              <a:t> y </a:t>
            </a:r>
            <a:r>
              <a:rPr lang="en-US" sz="2400" dirty="0" err="1">
                <a:solidFill>
                  <a:srgbClr val="2F4073"/>
                </a:solidFill>
              </a:rPr>
              <a:t>Diffynnydd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yn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2F4073"/>
                </a:solidFill>
              </a:rPr>
              <a:t>anonest</a:t>
            </a:r>
            <a:r>
              <a:rPr lang="en-US" sz="2400" dirty="0">
                <a:solidFill>
                  <a:srgbClr val="2F4073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yn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ol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safonau</a:t>
            </a:r>
            <a:r>
              <a:rPr lang="en-US" sz="2400" dirty="0">
                <a:solidFill>
                  <a:srgbClr val="FF0000"/>
                </a:solidFill>
              </a:rPr>
              <a:t> 	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buClr>
                <a:srgbClr val="D4D900"/>
              </a:buClr>
              <a:defRPr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   </a:t>
            </a:r>
            <a:r>
              <a:rPr lang="en-US" sz="2400" dirty="0" err="1" smtClean="0">
                <a:solidFill>
                  <a:srgbClr val="FF0000"/>
                </a:solidFill>
              </a:rPr>
              <a:t>gwrthrychol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pobl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cyffredin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gweddus</a:t>
            </a:r>
            <a:r>
              <a:rPr lang="en-US" sz="2400" dirty="0" smtClean="0">
                <a:solidFill>
                  <a:srgbClr val="FF0000"/>
                </a:solidFill>
              </a:rPr>
              <a:t>. </a:t>
            </a:r>
            <a:r>
              <a:rPr lang="en-US" sz="2400" dirty="0">
                <a:solidFill>
                  <a:srgbClr val="FF0000"/>
                </a:solidFill>
              </a:rPr>
              <a:t>(standards of ordinary decent people)</a:t>
            </a:r>
          </a:p>
          <a:p>
            <a:pPr>
              <a:buClr>
                <a:srgbClr val="D4D900"/>
              </a:buClr>
              <a:defRPr/>
            </a:pPr>
            <a:endParaRPr lang="en-US" sz="2400" dirty="0">
              <a:solidFill>
                <a:srgbClr val="2F4073"/>
              </a:solidFill>
            </a:endParaRP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endParaRPr lang="en-US" sz="2400" i="1" dirty="0">
              <a:solidFill>
                <a:srgbClr val="2F4073"/>
              </a:solidFill>
            </a:endParaRPr>
          </a:p>
        </p:txBody>
      </p:sp>
      <p:pic>
        <p:nvPicPr>
          <p:cNvPr id="14341" name="Picture 3">
            <a:extLst>
              <a:ext uri="{FF2B5EF4-FFF2-40B4-BE49-F238E27FC236}">
                <a16:creationId xmlns:a16="http://schemas.microsoft.com/office/drawing/2014/main" id="{50C5ECA5-D112-4773-BCEB-24F9BB9DC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44" y="1246188"/>
            <a:ext cx="2493962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6">
            <a:extLst>
              <a:ext uri="{FF2B5EF4-FFF2-40B4-BE49-F238E27FC236}">
                <a16:creationId xmlns:a16="http://schemas.microsoft.com/office/drawing/2014/main" id="{D2490BB4-9A8A-4D5E-A6D9-2CB7C7F09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0903" y="3024188"/>
            <a:ext cx="2637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900" dirty="0">
                <a:hlinkClick r:id="rId6" tooltip="https://www.thoughtco.com/redeeming-slot-vouchers-537713"/>
              </a:rPr>
              <a:t>This Photo</a:t>
            </a:r>
            <a:r>
              <a:rPr lang="en-GB" altLang="en-US" sz="900" dirty="0"/>
              <a:t> by Unknown </a:t>
            </a:r>
            <a:r>
              <a:rPr lang="en-GB" altLang="en-US" sz="900" dirty="0" smtClean="0"/>
              <a:t>Author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900" dirty="0" smtClean="0"/>
              <a:t>is </a:t>
            </a:r>
            <a:r>
              <a:rPr lang="en-GB" altLang="en-US" sz="900" dirty="0"/>
              <a:t>licensed under </a:t>
            </a:r>
            <a:r>
              <a:rPr lang="en-GB" altLang="en-US" sz="900" dirty="0">
                <a:hlinkClick r:id="rId7" tooltip="https://creativecommons.org/licenses/by/3.0/"/>
              </a:rPr>
              <a:t>CC BY</a:t>
            </a:r>
            <a:endParaRPr lang="en-GB" altLang="en-US" sz="9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012489-3AA7-45AE-9EA2-5DFA2F659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7037" y="65643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3D6557E0-6117-4DEE-A78D-2989FD0AA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875" y="1050925"/>
            <a:ext cx="9931400" cy="5429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Prawf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i="1" dirty="0">
                <a:solidFill>
                  <a:srgbClr val="2F4073"/>
                </a:solidFill>
                <a:latin typeface="Futura Heavy"/>
              </a:rPr>
              <a:t>Ivey 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am </a:t>
            </a:r>
            <a:r>
              <a:rPr lang="en-GB" altLang="en-US" sz="4000" b="1" dirty="0" err="1" smtClean="0">
                <a:solidFill>
                  <a:srgbClr val="2F4073"/>
                </a:solidFill>
                <a:latin typeface="Futura Heavy"/>
              </a:rPr>
              <a:t>anonestrwydd</a:t>
            </a: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  <a:t>…</a:t>
            </a:r>
            <a:b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</a:br>
            <a:r>
              <a:rPr lang="en-GB" altLang="en-US" sz="4000" b="1" dirty="0" err="1" smtClean="0">
                <a:solidFill>
                  <a:srgbClr val="2F4073"/>
                </a:solidFill>
                <a:latin typeface="Futura Heavy"/>
              </a:rPr>
              <a:t>gwell</a:t>
            </a: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neu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gwaeth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?</a:t>
            </a:r>
            <a:endParaRPr lang="en-GB" altLang="en-US" sz="4000" b="1" i="1" dirty="0">
              <a:solidFill>
                <a:srgbClr val="2F4073"/>
              </a:solidFill>
              <a:latin typeface="Futura Heav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990B93-45E2-4234-A30F-73971FA8FCBB}"/>
              </a:ext>
            </a:extLst>
          </p:cNvPr>
          <p:cNvSpPr txBox="1">
            <a:spLocks/>
          </p:cNvSpPr>
          <p:nvPr/>
        </p:nvSpPr>
        <p:spPr bwMode="auto">
          <a:xfrm>
            <a:off x="777875" y="1925638"/>
            <a:ext cx="4978491" cy="388143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r>
              <a:rPr lang="en-US" sz="2800" u="sng" dirty="0" err="1">
                <a:solidFill>
                  <a:srgbClr val="2F4073"/>
                </a:solidFill>
              </a:rPr>
              <a:t>Manteision</a:t>
            </a:r>
            <a:r>
              <a:rPr lang="en-US" sz="2800" u="sng" dirty="0">
                <a:solidFill>
                  <a:srgbClr val="2F4073"/>
                </a:solidFill>
              </a:rPr>
              <a:t>:</a:t>
            </a: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2F4073"/>
                </a:solidFill>
              </a:rPr>
              <a:t>Yn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edrych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yn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ddigon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syml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i’r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rheithgor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ei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gymwhyso</a:t>
            </a:r>
            <a:r>
              <a:rPr lang="en-US" sz="2800" dirty="0">
                <a:solidFill>
                  <a:srgbClr val="2F4073"/>
                </a:solidFill>
              </a:rPr>
              <a:t>?</a:t>
            </a: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F4073"/>
                </a:solidFill>
              </a:rPr>
              <a:t>Y </a:t>
            </a:r>
            <a:r>
              <a:rPr lang="en-US" sz="2800" dirty="0" err="1">
                <a:solidFill>
                  <a:srgbClr val="2F4073"/>
                </a:solidFill>
              </a:rPr>
              <a:t>canlyniad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ddim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yn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ddibynnol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ar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foesoldeb</a:t>
            </a:r>
            <a:r>
              <a:rPr lang="en-US" sz="2800" dirty="0">
                <a:solidFill>
                  <a:srgbClr val="2F4073"/>
                </a:solidFill>
              </a:rPr>
              <a:t> y </a:t>
            </a:r>
            <a:r>
              <a:rPr lang="en-US" sz="2800" dirty="0" err="1">
                <a:solidFill>
                  <a:srgbClr val="2F4073"/>
                </a:solidFill>
              </a:rPr>
              <a:t>Diffynnydd</a:t>
            </a:r>
            <a:endParaRPr lang="en-US" sz="2800" dirty="0">
              <a:solidFill>
                <a:srgbClr val="2F4073"/>
              </a:solidFill>
            </a:endParaRP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2F4073"/>
                </a:solidFill>
              </a:rPr>
              <a:t>Yn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caniatau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ymagwedd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synnwyr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cyffredin</a:t>
            </a:r>
            <a:r>
              <a:rPr lang="en-US" sz="2800" dirty="0">
                <a:solidFill>
                  <a:srgbClr val="2F4073"/>
                </a:solidFill>
              </a:rPr>
              <a:t> i bob </a:t>
            </a:r>
            <a:r>
              <a:rPr lang="en-US" sz="2800" dirty="0" smtClean="0">
                <a:solidFill>
                  <a:srgbClr val="2F4073"/>
                </a:solidFill>
              </a:rPr>
              <a:t>set </a:t>
            </a:r>
            <a:r>
              <a:rPr lang="en-US" sz="2800" dirty="0">
                <a:solidFill>
                  <a:srgbClr val="2F4073"/>
                </a:solidFill>
              </a:rPr>
              <a:t>of </a:t>
            </a:r>
            <a:r>
              <a:rPr lang="en-US" sz="2800" dirty="0" err="1">
                <a:solidFill>
                  <a:srgbClr val="2F4073"/>
                </a:solidFill>
              </a:rPr>
              <a:t>ffeithiau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newydd</a:t>
            </a:r>
            <a:endParaRPr lang="en-US" sz="2800" dirty="0">
              <a:solidFill>
                <a:srgbClr val="2F4073"/>
              </a:solidFill>
            </a:endParaRP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2F407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62B2C1-47D2-4920-9280-0C61AD3A4DF8}"/>
              </a:ext>
            </a:extLst>
          </p:cNvPr>
          <p:cNvSpPr txBox="1">
            <a:spLocks/>
          </p:cNvSpPr>
          <p:nvPr/>
        </p:nvSpPr>
        <p:spPr bwMode="auto">
          <a:xfrm>
            <a:off x="6635931" y="1952807"/>
            <a:ext cx="4352925" cy="388143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D900"/>
              </a:buClr>
              <a:defRPr/>
            </a:pPr>
            <a:r>
              <a:rPr lang="en-US" sz="2800" u="sng" dirty="0" err="1">
                <a:solidFill>
                  <a:srgbClr val="2F4073"/>
                </a:solidFill>
              </a:rPr>
              <a:t>Materion</a:t>
            </a:r>
            <a:r>
              <a:rPr lang="en-US" sz="2800" u="sng" dirty="0">
                <a:solidFill>
                  <a:srgbClr val="2F4073"/>
                </a:solidFill>
              </a:rPr>
              <a:t> </a:t>
            </a:r>
            <a:r>
              <a:rPr lang="en-US" sz="2800" u="sng" dirty="0" err="1">
                <a:solidFill>
                  <a:srgbClr val="2F4073"/>
                </a:solidFill>
              </a:rPr>
              <a:t>trafod</a:t>
            </a:r>
            <a:r>
              <a:rPr lang="en-US" sz="2800" u="sng" dirty="0">
                <a:solidFill>
                  <a:srgbClr val="2F4073"/>
                </a:solidFill>
              </a:rPr>
              <a:t>:</a:t>
            </a: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2F4073"/>
                </a:solidFill>
              </a:rPr>
              <a:t>Sawl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beirniadaeth</a:t>
            </a:r>
            <a:endParaRPr lang="en-US" sz="2800" dirty="0">
              <a:solidFill>
                <a:srgbClr val="2F4073"/>
              </a:solidFill>
            </a:endParaRPr>
          </a:p>
          <a:p>
            <a:pPr marL="457200" indent="-457200">
              <a:buClr>
                <a:srgbClr val="D4D900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2F4073"/>
                </a:solidFill>
              </a:rPr>
              <a:t>Oes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fath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beth</a:t>
            </a:r>
            <a:r>
              <a:rPr lang="en-US" sz="2800" dirty="0">
                <a:solidFill>
                  <a:srgbClr val="2F4073"/>
                </a:solidFill>
              </a:rPr>
              <a:t> a set o </a:t>
            </a:r>
            <a:r>
              <a:rPr lang="en-US" sz="2800" dirty="0" err="1">
                <a:solidFill>
                  <a:srgbClr val="2F4073"/>
                </a:solidFill>
              </a:rPr>
              <a:t>safonau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sy’n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cael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eu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rhannu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a’u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cytuno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gan</a:t>
            </a:r>
            <a:r>
              <a:rPr lang="en-US" sz="2800" dirty="0">
                <a:solidFill>
                  <a:srgbClr val="2F4073"/>
                </a:solidFill>
              </a:rPr>
              <a:t> </a:t>
            </a:r>
            <a:r>
              <a:rPr lang="en-US" sz="2800" dirty="0" err="1">
                <a:solidFill>
                  <a:srgbClr val="2F4073"/>
                </a:solidFill>
              </a:rPr>
              <a:t>bawb</a:t>
            </a:r>
            <a:r>
              <a:rPr lang="en-US" sz="2800" dirty="0">
                <a:solidFill>
                  <a:srgbClr val="2F4073"/>
                </a:solidFill>
              </a:rPr>
              <a:t>? </a:t>
            </a:r>
          </a:p>
          <a:p>
            <a:pPr>
              <a:buClr>
                <a:srgbClr val="D4D900"/>
              </a:buClr>
              <a:defRPr/>
            </a:pPr>
            <a:endParaRPr lang="en-US" sz="2800" dirty="0">
              <a:solidFill>
                <a:srgbClr val="2F4073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7BF2F5-EDAF-4A58-94EB-3A483A64A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770" y="84772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9E20B51C-4FAF-419E-86E6-CC9F8F7D5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477339"/>
            <a:ext cx="5645150" cy="5445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Astudiaeth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err="1">
                <a:solidFill>
                  <a:srgbClr val="2F4073"/>
                </a:solidFill>
                <a:latin typeface="Futura Heavy"/>
              </a:rPr>
              <a:t>pellach</a:t>
            </a:r>
            <a:r>
              <a:rPr lang="en-GB" altLang="en-US" sz="4000" b="1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altLang="en-US" sz="4000" b="1" dirty="0" smtClean="0">
                <a:solidFill>
                  <a:srgbClr val="2F4073"/>
                </a:solidFill>
                <a:latin typeface="Futura Heavy"/>
              </a:rPr>
              <a:t>1… </a:t>
            </a:r>
            <a:endParaRPr lang="en-GB" altLang="en-US" sz="4000" b="1" dirty="0">
              <a:solidFill>
                <a:srgbClr val="2F4073"/>
              </a:solidFill>
              <a:latin typeface="Futura Heavy"/>
            </a:endParaRPr>
          </a:p>
        </p:txBody>
      </p:sp>
      <p:sp>
        <p:nvSpPr>
          <p:cNvPr id="16388" name="Content Placeholder 2">
            <a:extLst>
              <a:ext uri="{FF2B5EF4-FFF2-40B4-BE49-F238E27FC236}">
                <a16:creationId xmlns:a16="http://schemas.microsoft.com/office/drawing/2014/main" id="{71698367-6C49-4DC6-B24D-E12F81C71955}"/>
              </a:ext>
            </a:extLst>
          </p:cNvPr>
          <p:cNvSpPr txBox="1">
            <a:spLocks/>
          </p:cNvSpPr>
          <p:nvPr/>
        </p:nvSpPr>
        <p:spPr bwMode="auto">
          <a:xfrm>
            <a:off x="693738" y="1990725"/>
            <a:ext cx="5307012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>
              <a:buClr>
                <a:srgbClr val="D4D900"/>
              </a:buClr>
              <a:buFont typeface="Arial" panose="020B0604020202020204" pitchFamily="34" charset="0"/>
              <a:buNone/>
            </a:pPr>
            <a:endParaRPr lang="en-US" altLang="en-US">
              <a:solidFill>
                <a:srgbClr val="2F407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A20C9-01A7-41AD-82B8-D976557FC7C7}"/>
              </a:ext>
            </a:extLst>
          </p:cNvPr>
          <p:cNvSpPr txBox="1"/>
          <p:nvPr/>
        </p:nvSpPr>
        <p:spPr>
          <a:xfrm>
            <a:off x="355600" y="1526313"/>
            <a:ext cx="11542713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mhob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un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3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sy’n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dilyn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:  </a:t>
            </a:r>
          </a:p>
          <a:p>
            <a:pPr marL="400050" indent="-400050">
              <a:buFontTx/>
              <a:buAutoNum type="romanLcParenR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Penderfynnwch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ydych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ystyried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ymddygiad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‘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’</a:t>
            </a:r>
            <a:br>
              <a:rPr lang="en-GB" sz="2400" dirty="0">
                <a:solidFill>
                  <a:srgbClr val="2F4073"/>
                </a:solidFill>
                <a:latin typeface="Futura Heavy"/>
              </a:rPr>
            </a:b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 marL="400050" indent="-400050">
              <a:buFontTx/>
              <a:buAutoNum type="romanLcParenR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Wedyn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gofynnwch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sawl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ffrind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neu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aelod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teulu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un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cwestiwn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oes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unrhyw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anghytuno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o ran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p’un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ai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ydy’r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ymddygiad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anonest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ai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peidio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?</a:t>
            </a:r>
            <a:br>
              <a:rPr lang="en-GB" sz="2400" dirty="0">
                <a:solidFill>
                  <a:srgbClr val="2F4073"/>
                </a:solidFill>
                <a:latin typeface="Futura Heavy"/>
              </a:rPr>
            </a:br>
            <a:endParaRPr lang="en-GB" sz="2400" dirty="0">
              <a:solidFill>
                <a:srgbClr val="2F4073"/>
              </a:solidFill>
              <a:latin typeface="Futura Heavy"/>
            </a:endParaRPr>
          </a:p>
          <a:p>
            <a:pPr marL="400050" indent="-400050">
              <a:buFontTx/>
              <a:buAutoNum type="romanLcParenR"/>
              <a:defRPr/>
            </a:pP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Wedyn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ymchwiliwch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mewn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achos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neu’r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erthygl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cyfeiriwyd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atynt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–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bydd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hwn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ymarfer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dda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sut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ddod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o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hyd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achosion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gan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ddefnyddio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  <a:hlinkClick r:id="rId4"/>
              </a:rPr>
              <a:t>www.bailii.org</a:t>
            </a:r>
            <a:r>
              <a:rPr lang="en-GB" sz="2400" dirty="0" smtClean="0">
                <a:solidFill>
                  <a:srgbClr val="2F4073"/>
                </a:solidFill>
                <a:latin typeface="Futura Heavy"/>
              </a:rPr>
              <a:t>,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sut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ddarllen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dyfarniad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llys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a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sut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i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ddarllen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erthyglau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academaidd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Ystyriwch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perthnasedd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yr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achos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neu’r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erthygl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i’r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 </a:t>
            </a:r>
            <a:r>
              <a:rPr lang="en-GB" sz="2400" dirty="0" err="1">
                <a:solidFill>
                  <a:srgbClr val="2F4073"/>
                </a:solidFill>
                <a:latin typeface="Futura Heavy"/>
              </a:rPr>
              <a:t>senario</a:t>
            </a:r>
            <a:r>
              <a:rPr lang="en-GB" sz="2400" dirty="0">
                <a:solidFill>
                  <a:srgbClr val="2F4073"/>
                </a:solidFill>
                <a:latin typeface="Futura Heavy"/>
              </a:rPr>
              <a:t>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8387A1-C656-4B52-B504-7A2216450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4017" y="54639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loud Color 1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FFBC42"/>
      </a:accent1>
      <a:accent2>
        <a:srgbClr val="0496FF"/>
      </a:accent2>
      <a:accent3>
        <a:srgbClr val="006BA6"/>
      </a:accent3>
      <a:accent4>
        <a:srgbClr val="D81159"/>
      </a:accent4>
      <a:accent5>
        <a:srgbClr val="8F2D56"/>
      </a:accent5>
      <a:accent6>
        <a:srgbClr val="06D6A0"/>
      </a:accent6>
      <a:hlink>
        <a:srgbClr val="48A1FA"/>
      </a:hlink>
      <a:folHlink>
        <a:srgbClr val="034A90"/>
      </a:folHlink>
    </a:clrScheme>
    <a:fontScheme name="Cloud Theme Font">
      <a:majorFont>
        <a:latin typeface="Lato Heav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5a39fafc-0640-4c5b-8f89-3f012a2479a8" xsi:nil="true"/>
    <Self_Registration_Enabled xmlns="5a39fafc-0640-4c5b-8f89-3f012a2479a8" xsi:nil="true"/>
    <Teachers xmlns="5a39fafc-0640-4c5b-8f89-3f012a2479a8">
      <UserInfo>
        <DisplayName/>
        <AccountId xsi:nil="true"/>
        <AccountType/>
      </UserInfo>
    </Teachers>
    <LMS_Mappings xmlns="5a39fafc-0640-4c5b-8f89-3f012a2479a8" xsi:nil="true"/>
    <Invited_Students xmlns="5a39fafc-0640-4c5b-8f89-3f012a2479a8" xsi:nil="true"/>
    <Math_Settings xmlns="5a39fafc-0640-4c5b-8f89-3f012a2479a8" xsi:nil="true"/>
    <Templates xmlns="5a39fafc-0640-4c5b-8f89-3f012a2479a8" xsi:nil="true"/>
    <Students xmlns="5a39fafc-0640-4c5b-8f89-3f012a2479a8">
      <UserInfo>
        <DisplayName/>
        <AccountId xsi:nil="true"/>
        <AccountType/>
      </UserInfo>
    </Students>
    <AppVersion xmlns="5a39fafc-0640-4c5b-8f89-3f012a2479a8" xsi:nil="true"/>
    <TeamsChannelId xmlns="5a39fafc-0640-4c5b-8f89-3f012a2479a8" xsi:nil="true"/>
    <IsNotebookLocked xmlns="5a39fafc-0640-4c5b-8f89-3f012a2479a8" xsi:nil="true"/>
    <Student_Groups xmlns="5a39fafc-0640-4c5b-8f89-3f012a2479a8">
      <UserInfo>
        <DisplayName/>
        <AccountId xsi:nil="true"/>
        <AccountType/>
      </UserInfo>
    </Student_Groups>
    <Distribution_Groups xmlns="5a39fafc-0640-4c5b-8f89-3f012a2479a8" xsi:nil="true"/>
    <Is_Collaboration_Space_Locked xmlns="5a39fafc-0640-4c5b-8f89-3f012a2479a8" xsi:nil="true"/>
    <CultureName xmlns="5a39fafc-0640-4c5b-8f89-3f012a2479a8" xsi:nil="true"/>
    <Owner xmlns="5a39fafc-0640-4c5b-8f89-3f012a2479a8">
      <UserInfo>
        <DisplayName/>
        <AccountId xsi:nil="true"/>
        <AccountType/>
      </UserInfo>
    </Owner>
    <DefaultSectionNames xmlns="5a39fafc-0640-4c5b-8f89-3f012a2479a8" xsi:nil="true"/>
    <Has_Teacher_Only_SectionGroup xmlns="5a39fafc-0640-4c5b-8f89-3f012a2479a8" xsi:nil="true"/>
    <NotebookType xmlns="5a39fafc-0640-4c5b-8f89-3f012a2479a8" xsi:nil="true"/>
    <FolderType xmlns="5a39fafc-0640-4c5b-8f89-3f012a2479a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F02787A2D48C4C866298E41D8980BC" ma:contentTypeVersion="32" ma:contentTypeDescription="Create a new document." ma:contentTypeScope="" ma:versionID="0ecda01a4e65de0e951cd0a169098bb1">
  <xsd:schema xmlns:xsd="http://www.w3.org/2001/XMLSchema" xmlns:xs="http://www.w3.org/2001/XMLSchema" xmlns:p="http://schemas.microsoft.com/office/2006/metadata/properties" xmlns:ns3="5a39fafc-0640-4c5b-8f89-3f012a2479a8" xmlns:ns4="e9e23d0b-1286-481b-b734-b1bb817fb02b" targetNamespace="http://schemas.microsoft.com/office/2006/metadata/properties" ma:root="true" ma:fieldsID="050e6ac2a8f3950f1310b525071b98e3" ns3:_="" ns4:_="">
    <xsd:import namespace="5a39fafc-0640-4c5b-8f89-3f012a2479a8"/>
    <xsd:import namespace="e9e23d0b-1286-481b-b734-b1bb817fb0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9fafc-0640-4c5b-8f89-3f012a2479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5" nillable="true" ma:displayName="Notebook Type" ma:internalName="NotebookType">
      <xsd:simpleType>
        <xsd:restriction base="dms:Text"/>
      </xsd:simpleType>
    </xsd:element>
    <xsd:element name="FolderType" ma:index="16" nillable="true" ma:displayName="Folder Type" ma:internalName="FolderType">
      <xsd:simpleType>
        <xsd:restriction base="dms:Text"/>
      </xsd:simpleType>
    </xsd:element>
    <xsd:element name="CultureName" ma:index="17" nillable="true" ma:displayName="Culture Name" ma:internalName="CultureName">
      <xsd:simpleType>
        <xsd:restriction base="dms:Text"/>
      </xsd:simpleType>
    </xsd:element>
    <xsd:element name="AppVersion" ma:index="18" nillable="true" ma:displayName="App Version" ma:internalName="AppVersion">
      <xsd:simpleType>
        <xsd:restriction base="dms:Text"/>
      </xsd:simpleType>
    </xsd:element>
    <xsd:element name="TeamsChannelId" ma:index="19" nillable="true" ma:displayName="Teams Channel Id" ma:internalName="TeamsChannelId">
      <xsd:simpleType>
        <xsd:restriction base="dms:Text"/>
      </xsd:simpleType>
    </xsd:element>
    <xsd:element name="Owner" ma:index="2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1" nillable="true" ma:displayName="Math Settings" ma:internalName="Math_Settings">
      <xsd:simpleType>
        <xsd:restriction base="dms:Text"/>
      </xsd:simpleType>
    </xsd:element>
    <xsd:element name="DefaultSectionNames" ma:index="2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3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8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1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3" nillable="true" ma:displayName="Is Collaboration Space Locked" ma:internalName="Is_Collaboration_Space_Locked">
      <xsd:simpleType>
        <xsd:restriction base="dms:Boolean"/>
      </xsd:simpleType>
    </xsd:element>
    <xsd:element name="IsNotebookLocked" ma:index="34" nillable="true" ma:displayName="Is Notebook Locked" ma:internalName="IsNotebookLocked">
      <xsd:simpleType>
        <xsd:restriction base="dms:Boolean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23d0b-1286-481b-b734-b1bb817fb02b" elementFormDefault="qualified">
    <xsd:import namespace="http://schemas.microsoft.com/office/2006/documentManagement/types"/>
    <xsd:import namespace="http://schemas.microsoft.com/office/infopath/2007/PartnerControls"/>
    <xsd:element name="SharedWithUsers" ma:index="3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0A8342-6A26-4052-8DD5-674CC4490857}">
  <ds:schemaRefs>
    <ds:schemaRef ds:uri="http://purl.org/dc/elements/1.1/"/>
    <ds:schemaRef ds:uri="e9e23d0b-1286-481b-b734-b1bb817fb02b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a39fafc-0640-4c5b-8f89-3f012a2479a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046454-3C79-43D1-89E5-D21690C5C4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39fafc-0640-4c5b-8f89-3f012a2479a8"/>
    <ds:schemaRef ds:uri="e9e23d0b-1286-481b-b734-b1bb817fb0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EBED67-2711-4088-A7F0-A4C3B35BC2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1222</TotalTime>
  <Words>1531</Words>
  <Application>Microsoft Office PowerPoint</Application>
  <PresentationFormat>Widescreen</PresentationFormat>
  <Paragraphs>137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Futura Heavy</vt:lpstr>
      <vt:lpstr>Lato</vt:lpstr>
      <vt:lpstr>Lato Heavy</vt:lpstr>
      <vt:lpstr>Open Sans Light</vt:lpstr>
      <vt:lpstr>Wingdings</vt:lpstr>
      <vt:lpstr>Office Theme</vt:lpstr>
      <vt:lpstr>PowerPoint Presentation</vt:lpstr>
      <vt:lpstr>Paham mae ‘ anonestrwydd’ yn gysyniad allweddol?</vt:lpstr>
      <vt:lpstr>Deddf Dwyn </vt:lpstr>
      <vt:lpstr>Dwyn</vt:lpstr>
      <vt:lpstr>Deddf Dwyn 1968 -  Adran 2 (1) </vt:lpstr>
      <vt:lpstr>Os nad yw adran 2 (1) yn gymwys… edrychwn i’r Gyfraith Cyffredin</vt:lpstr>
      <vt:lpstr> ……..ac felly i Ivey</vt:lpstr>
      <vt:lpstr>Prawf Ivey am anonestrwydd… gwell neu gwaeth?</vt:lpstr>
      <vt:lpstr>Astudiaeth pellach 1… </vt:lpstr>
      <vt:lpstr>Senario #1</vt:lpstr>
      <vt:lpstr>Senario #2</vt:lpstr>
      <vt:lpstr>Senario #3</vt:lpstr>
      <vt:lpstr>Astudiaeth pellach 2… elfennau eraill Dwyn</vt:lpstr>
      <vt:lpstr>Senario #1 </vt:lpstr>
      <vt:lpstr>Senario #2 </vt:lpstr>
      <vt:lpstr>Senario #3 </vt:lpstr>
      <vt:lpstr>Darllen ychwanegol……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Cox Melissa</dc:creator>
  <cp:lastModifiedBy>Richards Dean.</cp:lastModifiedBy>
  <cp:revision>180</cp:revision>
  <dcterms:created xsi:type="dcterms:W3CDTF">2019-01-14T09:33:35Z</dcterms:created>
  <dcterms:modified xsi:type="dcterms:W3CDTF">2020-04-24T12:51:36Z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0x010100B7F02787A2D48C4C866298E41D8980BC</vt:lpwstr>
  </property>
</Properties>
</file>