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316" r:id="rId3"/>
    <p:sldId id="383" r:id="rId4"/>
    <p:sldId id="385" r:id="rId5"/>
    <p:sldId id="361" r:id="rId6"/>
    <p:sldId id="362" r:id="rId7"/>
    <p:sldId id="363" r:id="rId8"/>
    <p:sldId id="364" r:id="rId9"/>
    <p:sldId id="365" r:id="rId10"/>
    <p:sldId id="384" r:id="rId11"/>
    <p:sldId id="386" r:id="rId12"/>
    <p:sldId id="387" r:id="rId13"/>
    <p:sldId id="388" r:id="rId14"/>
    <p:sldId id="366" r:id="rId15"/>
    <p:sldId id="389" r:id="rId16"/>
    <p:sldId id="390" r:id="rId17"/>
    <p:sldId id="367" r:id="rId18"/>
    <p:sldId id="315"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Lato" pitchFamily="34" charset="0"/>
        <a:ea typeface="+mn-ea"/>
        <a:cs typeface="+mn-cs"/>
      </a:defRPr>
    </a:lvl1pPr>
    <a:lvl2pPr marL="457200" algn="l" rtl="0" eaLnBrk="0" fontAlgn="base" hangingPunct="0">
      <a:spcBef>
        <a:spcPct val="0"/>
      </a:spcBef>
      <a:spcAft>
        <a:spcPct val="0"/>
      </a:spcAft>
      <a:defRPr kern="1200">
        <a:solidFill>
          <a:schemeClr val="tx1"/>
        </a:solidFill>
        <a:latin typeface="Lato" pitchFamily="34" charset="0"/>
        <a:ea typeface="+mn-ea"/>
        <a:cs typeface="+mn-cs"/>
      </a:defRPr>
    </a:lvl2pPr>
    <a:lvl3pPr marL="914400" algn="l" rtl="0" eaLnBrk="0" fontAlgn="base" hangingPunct="0">
      <a:spcBef>
        <a:spcPct val="0"/>
      </a:spcBef>
      <a:spcAft>
        <a:spcPct val="0"/>
      </a:spcAft>
      <a:defRPr kern="1200">
        <a:solidFill>
          <a:schemeClr val="tx1"/>
        </a:solidFill>
        <a:latin typeface="Lato" pitchFamily="34" charset="0"/>
        <a:ea typeface="+mn-ea"/>
        <a:cs typeface="+mn-cs"/>
      </a:defRPr>
    </a:lvl3pPr>
    <a:lvl4pPr marL="1371600" algn="l" rtl="0" eaLnBrk="0" fontAlgn="base" hangingPunct="0">
      <a:spcBef>
        <a:spcPct val="0"/>
      </a:spcBef>
      <a:spcAft>
        <a:spcPct val="0"/>
      </a:spcAft>
      <a:defRPr kern="1200">
        <a:solidFill>
          <a:schemeClr val="tx1"/>
        </a:solidFill>
        <a:latin typeface="Lato" pitchFamily="34" charset="0"/>
        <a:ea typeface="+mn-ea"/>
        <a:cs typeface="+mn-cs"/>
      </a:defRPr>
    </a:lvl4pPr>
    <a:lvl5pPr marL="1828800" algn="l" rtl="0" eaLnBrk="0" fontAlgn="base" hangingPunct="0">
      <a:spcBef>
        <a:spcPct val="0"/>
      </a:spcBef>
      <a:spcAft>
        <a:spcPct val="0"/>
      </a:spcAft>
      <a:defRPr kern="1200">
        <a:solidFill>
          <a:schemeClr val="tx1"/>
        </a:solidFill>
        <a:latin typeface="Lato" pitchFamily="34" charset="0"/>
        <a:ea typeface="+mn-ea"/>
        <a:cs typeface="+mn-cs"/>
      </a:defRPr>
    </a:lvl5pPr>
    <a:lvl6pPr marL="2286000" algn="l" defTabSz="914400" rtl="0" eaLnBrk="1" latinLnBrk="0" hangingPunct="1">
      <a:defRPr kern="1200">
        <a:solidFill>
          <a:schemeClr val="tx1"/>
        </a:solidFill>
        <a:latin typeface="Lato" pitchFamily="34" charset="0"/>
        <a:ea typeface="+mn-ea"/>
        <a:cs typeface="+mn-cs"/>
      </a:defRPr>
    </a:lvl6pPr>
    <a:lvl7pPr marL="2743200" algn="l" defTabSz="914400" rtl="0" eaLnBrk="1" latinLnBrk="0" hangingPunct="1">
      <a:defRPr kern="1200">
        <a:solidFill>
          <a:schemeClr val="tx1"/>
        </a:solidFill>
        <a:latin typeface="Lato" pitchFamily="34" charset="0"/>
        <a:ea typeface="+mn-ea"/>
        <a:cs typeface="+mn-cs"/>
      </a:defRPr>
    </a:lvl7pPr>
    <a:lvl8pPr marL="3200400" algn="l" defTabSz="914400" rtl="0" eaLnBrk="1" latinLnBrk="0" hangingPunct="1">
      <a:defRPr kern="1200">
        <a:solidFill>
          <a:schemeClr val="tx1"/>
        </a:solidFill>
        <a:latin typeface="Lato" pitchFamily="34" charset="0"/>
        <a:ea typeface="+mn-ea"/>
        <a:cs typeface="+mn-cs"/>
      </a:defRPr>
    </a:lvl8pPr>
    <a:lvl9pPr marL="3657600" algn="l" defTabSz="914400" rtl="0" eaLnBrk="1" latinLnBrk="0" hangingPunct="1">
      <a:defRPr kern="1200">
        <a:solidFill>
          <a:schemeClr val="tx1"/>
        </a:solidFill>
        <a:latin typeface="Lato" pitchFamily="34" charset="0"/>
        <a:ea typeface="+mn-ea"/>
        <a:cs typeface="+mn-cs"/>
      </a:defRPr>
    </a:lvl9pPr>
  </p:defaultTextStyle>
  <p:extLst>
    <p:ext uri="{EFAFB233-063F-42B5-8137-9DF3F51BA10A}">
      <p15:sldGuideLst xmlns:p15="http://schemas.microsoft.com/office/powerpoint/2012/main">
        <p15:guide id="1" orient="horz" pos="300">
          <p15:clr>
            <a:srgbClr val="A4A3A4"/>
          </p15:clr>
        </p15:guide>
        <p15:guide id="2" pos="7265">
          <p15:clr>
            <a:srgbClr val="A4A3A4"/>
          </p15:clr>
        </p15:guide>
        <p15:guide id="3" pos="393">
          <p15:clr>
            <a:srgbClr val="A4A3A4"/>
          </p15:clr>
        </p15:guide>
        <p15:guide id="4" orient="horz" pos="40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073"/>
    <a:srgbClr val="D4D900"/>
    <a:srgbClr val="77D2E4"/>
    <a:srgbClr val="93C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15" autoAdjust="0"/>
    <p:restoredTop sz="94660"/>
  </p:normalViewPr>
  <p:slideViewPr>
    <p:cSldViewPr snapToGrid="0">
      <p:cViewPr varScale="1">
        <p:scale>
          <a:sx n="88" d="100"/>
          <a:sy n="88" d="100"/>
        </p:scale>
        <p:origin x="566" y="62"/>
      </p:cViewPr>
      <p:guideLst>
        <p:guide orient="horz" pos="300"/>
        <p:guide pos="7265"/>
        <p:guide pos="393"/>
        <p:guide orient="horz" pos="4042"/>
      </p:guideLst>
    </p:cSldViewPr>
  </p:slideViewPr>
  <p:notesTextViewPr>
    <p:cViewPr>
      <p:scale>
        <a:sx n="3" d="2"/>
        <a:sy n="3" d="2"/>
      </p:scale>
      <p:origin x="0" y="0"/>
    </p:cViewPr>
  </p:notesTextViewPr>
  <p:sorterViewPr>
    <p:cViewPr>
      <p:scale>
        <a:sx n="100" d="100"/>
        <a:sy n="100" d="100"/>
      </p:scale>
      <p:origin x="0" y="-191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es C.S.E." userId="60366d85-35ba-495c-b593-900b0767a1ec" providerId="ADAL" clId="{7ABD5A35-8890-42F5-B190-475FE71DF7D9}"/>
    <pc:docChg chg="modSld">
      <pc:chgData name="Davies C.S.E." userId="60366d85-35ba-495c-b593-900b0767a1ec" providerId="ADAL" clId="{7ABD5A35-8890-42F5-B190-475FE71DF7D9}" dt="2020-04-24T11:18:13.560" v="7" actId="20577"/>
      <pc:docMkLst>
        <pc:docMk/>
      </pc:docMkLst>
      <pc:sldChg chg="modSp">
        <pc:chgData name="Davies C.S.E." userId="60366d85-35ba-495c-b593-900b0767a1ec" providerId="ADAL" clId="{7ABD5A35-8890-42F5-B190-475FE71DF7D9}" dt="2020-04-24T11:18:13.560" v="7" actId="20577"/>
        <pc:sldMkLst>
          <pc:docMk/>
          <pc:sldMk cId="0" sldId="388"/>
        </pc:sldMkLst>
        <pc:spChg chg="mod">
          <ac:chgData name="Davies C.S.E." userId="60366d85-35ba-495c-b593-900b0767a1ec" providerId="ADAL" clId="{7ABD5A35-8890-42F5-B190-475FE71DF7D9}" dt="2020-04-24T11:18:13.560" v="7" actId="20577"/>
          <ac:spMkLst>
            <pc:docMk/>
            <pc:sldMk cId="0" sldId="388"/>
            <ac:spMk id="20485" creationId="{C255FAB9-F5F5-4A9C-8E17-4B0C871A282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661708-4687-4165-B9F0-B7826B5021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ato" charset="0"/>
              </a:defRPr>
            </a:lvl1pPr>
          </a:lstStyle>
          <a:p>
            <a:pPr>
              <a:defRPr/>
            </a:pPr>
            <a:endParaRPr lang="en-US"/>
          </a:p>
        </p:txBody>
      </p:sp>
      <p:sp>
        <p:nvSpPr>
          <p:cNvPr id="3" name="Date Placeholder 2">
            <a:extLst>
              <a:ext uri="{FF2B5EF4-FFF2-40B4-BE49-F238E27FC236}">
                <a16:creationId xmlns:a16="http://schemas.microsoft.com/office/drawing/2014/main" id="{FC39A626-B921-4F49-A4E8-54EF5E977DF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ato" charset="0"/>
              </a:defRPr>
            </a:lvl1pPr>
          </a:lstStyle>
          <a:p>
            <a:pPr>
              <a:defRPr/>
            </a:pPr>
            <a:fld id="{CD5B87D8-3363-49F0-A7D3-934EC57A26FB}" type="datetimeFigureOut">
              <a:rPr lang="en-US"/>
              <a:pPr>
                <a:defRPr/>
              </a:pPr>
              <a:t>4/24/2020</a:t>
            </a:fld>
            <a:endParaRPr lang="en-US"/>
          </a:p>
        </p:txBody>
      </p:sp>
      <p:sp>
        <p:nvSpPr>
          <p:cNvPr id="4" name="Slide Image Placeholder 3">
            <a:extLst>
              <a:ext uri="{FF2B5EF4-FFF2-40B4-BE49-F238E27FC236}">
                <a16:creationId xmlns:a16="http://schemas.microsoft.com/office/drawing/2014/main" id="{BF8BF9B2-520D-430C-A0E7-C2F7EA7C9D4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7B5F2C5-A345-4EC7-A21C-53F491E7C87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43FDF1E-9777-4681-8FBB-4E0FE4D16A5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ato" charset="0"/>
              </a:defRPr>
            </a:lvl1pPr>
          </a:lstStyle>
          <a:p>
            <a:pPr>
              <a:defRPr/>
            </a:pPr>
            <a:endParaRPr lang="en-US"/>
          </a:p>
        </p:txBody>
      </p:sp>
      <p:sp>
        <p:nvSpPr>
          <p:cNvPr id="7" name="Slide Number Placeholder 6">
            <a:extLst>
              <a:ext uri="{FF2B5EF4-FFF2-40B4-BE49-F238E27FC236}">
                <a16:creationId xmlns:a16="http://schemas.microsoft.com/office/drawing/2014/main" id="{E87CEA85-86CF-4DC3-9EB8-FC9BA025DC8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5413F20-B79D-4481-BFFA-6AD7D320CA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wansea ">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395E7B5B-F77A-4F06-AC14-F4C200CCE0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4986A137-3FBA-442D-ACD5-EF7D5B85C9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0"/>
            <a:ext cx="18605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09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swansea no sk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5AF0863-E30C-4E0F-8CAD-ABE5AE948D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BD1E7E4B-A217-4F56-869E-ED78F5AF22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28275" y="0"/>
            <a:ext cx="18637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96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ve and logo">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45E92B9-9D93-4DF8-BBCF-18B317807B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28275" y="0"/>
            <a:ext cx="18637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617540BF-6403-46E2-A0D3-09E249D88A2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5838825"/>
            <a:ext cx="12144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ubtitle 2"/>
          <p:cNvSpPr>
            <a:spLocks noGrp="1"/>
          </p:cNvSpPr>
          <p:nvPr>
            <p:ph type="subTitle" idx="1"/>
          </p:nvPr>
        </p:nvSpPr>
        <p:spPr>
          <a:xfrm>
            <a:off x="515358" y="962312"/>
            <a:ext cx="11160705" cy="360000"/>
          </a:xfrm>
        </p:spPr>
        <p:txBody>
          <a:bodyPr>
            <a:noAutofit/>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3" name="Title 1"/>
          <p:cNvSpPr>
            <a:spLocks noGrp="1"/>
          </p:cNvSpPr>
          <p:nvPr>
            <p:ph type="ctrTitle"/>
          </p:nvPr>
        </p:nvSpPr>
        <p:spPr>
          <a:xfrm>
            <a:off x="515357" y="466664"/>
            <a:ext cx="11160705" cy="483487"/>
          </a:xfrm>
        </p:spPr>
        <p:txBody>
          <a:bodyPr anchor="b">
            <a:normAutofit/>
          </a:bodyPr>
          <a:lstStyle>
            <a:lvl1pPr algn="l">
              <a:defRPr sz="3200"/>
            </a:lvl1pPr>
          </a:lstStyle>
          <a:p>
            <a:r>
              <a:rPr lang="en-US" dirty="0"/>
              <a:t>Click to edit Master title style</a:t>
            </a:r>
            <a:endParaRPr lang="en-GB" dirty="0"/>
          </a:p>
        </p:txBody>
      </p:sp>
    </p:spTree>
    <p:extLst>
      <p:ext uri="{BB962C8B-B14F-4D97-AF65-F5344CB8AC3E}">
        <p14:creationId xmlns:p14="http://schemas.microsoft.com/office/powerpoint/2010/main" val="2384325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2DCCAA1-441C-42F4-A2A5-45C94AB978C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28275" y="0"/>
            <a:ext cx="18637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848E8694-7E94-4491-9261-ABD726E592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5838825"/>
            <a:ext cx="12144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ctrTitle"/>
          </p:nvPr>
        </p:nvSpPr>
        <p:spPr>
          <a:xfrm>
            <a:off x="515357" y="466664"/>
            <a:ext cx="11160705" cy="483487"/>
          </a:xfrm>
        </p:spPr>
        <p:txBody>
          <a:bodyPr anchor="b">
            <a:normAutofit/>
          </a:bodyPr>
          <a:lstStyle>
            <a:lvl1pPr algn="l">
              <a:defRPr sz="3200"/>
            </a:lvl1pPr>
          </a:lstStyle>
          <a:p>
            <a:r>
              <a:rPr lang="en-US" dirty="0"/>
              <a:t>Click to edit Master title style</a:t>
            </a:r>
            <a:endParaRPr lang="en-GB" dirty="0"/>
          </a:p>
        </p:txBody>
      </p:sp>
      <p:sp>
        <p:nvSpPr>
          <p:cNvPr id="32" name="Subtitle 2"/>
          <p:cNvSpPr>
            <a:spLocks noGrp="1"/>
          </p:cNvSpPr>
          <p:nvPr>
            <p:ph type="subTitle" idx="1"/>
          </p:nvPr>
        </p:nvSpPr>
        <p:spPr>
          <a:xfrm>
            <a:off x="515358" y="962313"/>
            <a:ext cx="11160705" cy="599281"/>
          </a:xfrm>
        </p:spPr>
        <p:txBody>
          <a:bodyPr>
            <a:normAutofit/>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86708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81083CF-0D57-4761-A625-6A93AED0F0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28275" y="0"/>
            <a:ext cx="18637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672A147-89E0-41A0-971C-7DA7A7A0354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400" y="5838825"/>
            <a:ext cx="121443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ctrTitle"/>
          </p:nvPr>
        </p:nvSpPr>
        <p:spPr>
          <a:xfrm>
            <a:off x="515357" y="466664"/>
            <a:ext cx="11160705" cy="483487"/>
          </a:xfrm>
        </p:spPr>
        <p:txBody>
          <a:bodyPr anchor="b">
            <a:normAutofit/>
          </a:bodyPr>
          <a:lstStyle>
            <a:lvl1pPr algn="l">
              <a:defRPr sz="3200"/>
            </a:lvl1pPr>
          </a:lstStyle>
          <a:p>
            <a:r>
              <a:rPr lang="en-US" dirty="0"/>
              <a:t>Click to edit Master title style</a:t>
            </a:r>
            <a:endParaRPr lang="en-GB" dirty="0"/>
          </a:p>
        </p:txBody>
      </p:sp>
      <p:sp>
        <p:nvSpPr>
          <p:cNvPr id="23" name="Subtitle 2"/>
          <p:cNvSpPr>
            <a:spLocks noGrp="1"/>
          </p:cNvSpPr>
          <p:nvPr>
            <p:ph type="subTitle" idx="1"/>
          </p:nvPr>
        </p:nvSpPr>
        <p:spPr>
          <a:xfrm>
            <a:off x="515358" y="962313"/>
            <a:ext cx="11160705" cy="358487"/>
          </a:xfrm>
        </p:spPr>
        <p:txBody>
          <a:bodyPr>
            <a:normAutofit/>
          </a:bodyPr>
          <a:lstStyle>
            <a:lvl1pPr marL="0" indent="0" algn="l">
              <a:buNone/>
              <a:defRPr sz="1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863356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4B83ED3-F45B-4D96-91A5-22ECC884C10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5780672-0B3B-466D-A35E-3D5F5596953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DFA7238-87BD-4CB6-AE14-36078A1B14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7219AC1-F047-45F7-9D56-8B4080660092}" type="datetimeFigureOut">
              <a:rPr lang="en-GB"/>
              <a:pPr>
                <a:defRPr/>
              </a:pPr>
              <a:t>24/04/2020</a:t>
            </a:fld>
            <a:endParaRPr lang="en-GB" dirty="0"/>
          </a:p>
        </p:txBody>
      </p:sp>
      <p:sp>
        <p:nvSpPr>
          <p:cNvPr id="5" name="Footer Placeholder 4">
            <a:extLst>
              <a:ext uri="{FF2B5EF4-FFF2-40B4-BE49-F238E27FC236}">
                <a16:creationId xmlns:a16="http://schemas.microsoft.com/office/drawing/2014/main" id="{261F0880-6230-475E-BA85-79D1CBB99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4E7ADE90-D7FB-42C6-AC07-A73BDC25BFD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defRPr>
            </a:lvl1pPr>
          </a:lstStyle>
          <a:p>
            <a:pPr>
              <a:defRPr/>
            </a:pPr>
            <a:fld id="{E5F459D4-685B-49F2-B4F1-FF4C19B9CD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Lato Heavy" charset="0"/>
        </a:defRPr>
      </a:lvl2pPr>
      <a:lvl3pPr algn="l" rtl="0" eaLnBrk="0" fontAlgn="base" hangingPunct="0">
        <a:lnSpc>
          <a:spcPct val="90000"/>
        </a:lnSpc>
        <a:spcBef>
          <a:spcPct val="0"/>
        </a:spcBef>
        <a:spcAft>
          <a:spcPct val="0"/>
        </a:spcAft>
        <a:defRPr sz="4400">
          <a:solidFill>
            <a:schemeClr val="tx1"/>
          </a:solidFill>
          <a:latin typeface="Lato Heavy" charset="0"/>
        </a:defRPr>
      </a:lvl3pPr>
      <a:lvl4pPr algn="l" rtl="0" eaLnBrk="0" fontAlgn="base" hangingPunct="0">
        <a:lnSpc>
          <a:spcPct val="90000"/>
        </a:lnSpc>
        <a:spcBef>
          <a:spcPct val="0"/>
        </a:spcBef>
        <a:spcAft>
          <a:spcPct val="0"/>
        </a:spcAft>
        <a:defRPr sz="4400">
          <a:solidFill>
            <a:schemeClr val="tx1"/>
          </a:solidFill>
          <a:latin typeface="Lato Heavy" charset="0"/>
        </a:defRPr>
      </a:lvl4pPr>
      <a:lvl5pPr algn="l" rtl="0" eaLnBrk="0" fontAlgn="base" hangingPunct="0">
        <a:lnSpc>
          <a:spcPct val="90000"/>
        </a:lnSpc>
        <a:spcBef>
          <a:spcPct val="0"/>
        </a:spcBef>
        <a:spcAft>
          <a:spcPct val="0"/>
        </a:spcAft>
        <a:defRPr sz="4400">
          <a:solidFill>
            <a:schemeClr val="tx1"/>
          </a:solidFill>
          <a:latin typeface="Lato Heavy" charset="0"/>
        </a:defRPr>
      </a:lvl5pPr>
      <a:lvl6pPr marL="457200" algn="l" rtl="0" fontAlgn="base">
        <a:lnSpc>
          <a:spcPct val="90000"/>
        </a:lnSpc>
        <a:spcBef>
          <a:spcPct val="0"/>
        </a:spcBef>
        <a:spcAft>
          <a:spcPct val="0"/>
        </a:spcAft>
        <a:defRPr sz="4400">
          <a:solidFill>
            <a:schemeClr val="tx1"/>
          </a:solidFill>
          <a:latin typeface="Lato Heavy" charset="0"/>
        </a:defRPr>
      </a:lvl6pPr>
      <a:lvl7pPr marL="914400" algn="l" rtl="0" fontAlgn="base">
        <a:lnSpc>
          <a:spcPct val="90000"/>
        </a:lnSpc>
        <a:spcBef>
          <a:spcPct val="0"/>
        </a:spcBef>
        <a:spcAft>
          <a:spcPct val="0"/>
        </a:spcAft>
        <a:defRPr sz="4400">
          <a:solidFill>
            <a:schemeClr val="tx1"/>
          </a:solidFill>
          <a:latin typeface="Lato Heavy" charset="0"/>
        </a:defRPr>
      </a:lvl7pPr>
      <a:lvl8pPr marL="1371600" algn="l" rtl="0" fontAlgn="base">
        <a:lnSpc>
          <a:spcPct val="90000"/>
        </a:lnSpc>
        <a:spcBef>
          <a:spcPct val="0"/>
        </a:spcBef>
        <a:spcAft>
          <a:spcPct val="0"/>
        </a:spcAft>
        <a:defRPr sz="4400">
          <a:solidFill>
            <a:schemeClr val="tx1"/>
          </a:solidFill>
          <a:latin typeface="Lato Heavy" charset="0"/>
        </a:defRPr>
      </a:lvl8pPr>
      <a:lvl9pPr marL="1828800" algn="l" rtl="0" fontAlgn="base">
        <a:lnSpc>
          <a:spcPct val="90000"/>
        </a:lnSpc>
        <a:spcBef>
          <a:spcPct val="0"/>
        </a:spcBef>
        <a:spcAft>
          <a:spcPct val="0"/>
        </a:spcAft>
        <a:defRPr sz="4400">
          <a:solidFill>
            <a:schemeClr val="tx1"/>
          </a:solidFill>
          <a:latin typeface="Lato Heavy"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hyperlink" Target="http://www.bailii.org/"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hyperlink" Target="http://news.bbc.co.uk/1/hi/england/devon/6287457.st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hyperlink" Target="http://www.bailii.org/"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hyperlink" Target="http://www.legislation.gov.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hyperlink" Target="https://www.cambridge.org/core/journals/cambridge-law-journal/article/cheating-and-dishonesty/9B8EFE2AE2FB868201C177874F803CF4/core-reade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hyperlink" Target="http://www.legislation.gov.uk/"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hyperlink" Target="https://creativecommons.org/licenses/by/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thoughtco.com/redeeming-slot-vouchers-537713" TargetMode="External"/><Relationship Id="rId5" Type="http://schemas.openxmlformats.org/officeDocument/2006/relationships/image" Target="../media/image8.jpeg"/><Relationship Id="rId4" Type="http://schemas.openxmlformats.org/officeDocument/2006/relationships/hyperlink" Target="http://www.bailii.or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hyperlink" Target="http://www.bailii.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1">
            <a:extLst>
              <a:ext uri="{FF2B5EF4-FFF2-40B4-BE49-F238E27FC236}">
                <a16:creationId xmlns:a16="http://schemas.microsoft.com/office/drawing/2014/main" id="{F9326845-E49E-40F6-9B3B-B9BE51EA52EC}"/>
              </a:ext>
            </a:extLst>
          </p:cNvPr>
          <p:cNvSpPr txBox="1">
            <a:spLocks/>
          </p:cNvSpPr>
          <p:nvPr/>
        </p:nvSpPr>
        <p:spPr bwMode="auto">
          <a:xfrm>
            <a:off x="515938" y="685800"/>
            <a:ext cx="111601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eaLnBrk="1" hangingPunct="1">
              <a:spcBef>
                <a:spcPct val="0"/>
              </a:spcBef>
              <a:buFontTx/>
              <a:buNone/>
            </a:pPr>
            <a:r>
              <a:rPr lang="en-GB" altLang="en-US" sz="4400" b="1">
                <a:solidFill>
                  <a:schemeClr val="bg1"/>
                </a:solidFill>
                <a:latin typeface="Futura Heavy"/>
                <a:ea typeface="Futura Heavy"/>
                <a:cs typeface="Futura Heavy"/>
              </a:rPr>
              <a:t>Title</a:t>
            </a:r>
          </a:p>
        </p:txBody>
      </p:sp>
      <p:pic>
        <p:nvPicPr>
          <p:cNvPr id="8195" name="Picture 6">
            <a:extLst>
              <a:ext uri="{FF2B5EF4-FFF2-40B4-BE49-F238E27FC236}">
                <a16:creationId xmlns:a16="http://schemas.microsoft.com/office/drawing/2014/main" id="{3C21473B-E4CC-4615-8473-0AAEFC2E80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31450" y="0"/>
            <a:ext cx="18605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09218DF5-7C6B-41C4-AD21-91DB8146D84F}"/>
              </a:ext>
            </a:extLst>
          </p:cNvPr>
          <p:cNvSpPr/>
          <p:nvPr/>
        </p:nvSpPr>
        <p:spPr>
          <a:xfrm>
            <a:off x="430213" y="625475"/>
            <a:ext cx="3157537" cy="1206500"/>
          </a:xfrm>
          <a:prstGeom prst="rect">
            <a:avLst/>
          </a:prstGeom>
          <a:solidFill>
            <a:srgbClr val="77D2E4"/>
          </a:solidFill>
          <a:ln>
            <a:solidFill>
              <a:srgbClr val="77D2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itle 21">
            <a:extLst>
              <a:ext uri="{FF2B5EF4-FFF2-40B4-BE49-F238E27FC236}">
                <a16:creationId xmlns:a16="http://schemas.microsoft.com/office/drawing/2014/main" id="{0506FE9C-18EF-4179-A449-3F73DD1F3580}"/>
              </a:ext>
            </a:extLst>
          </p:cNvPr>
          <p:cNvSpPr txBox="1">
            <a:spLocks/>
          </p:cNvSpPr>
          <p:nvPr/>
        </p:nvSpPr>
        <p:spPr>
          <a:xfrm>
            <a:off x="301625" y="333904"/>
            <a:ext cx="11160125" cy="1828801"/>
          </a:xfrm>
          <a:prstGeom prst="rect">
            <a:avLst/>
          </a:prstGeom>
        </p:spPr>
        <p:txBody>
          <a:bodyPr>
            <a:normAutofit fontScale="975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Lato Heavy" charset="0"/>
              </a:defRPr>
            </a:lvl2pPr>
            <a:lvl3pPr algn="l" rtl="0" eaLnBrk="0" fontAlgn="base" hangingPunct="0">
              <a:lnSpc>
                <a:spcPct val="90000"/>
              </a:lnSpc>
              <a:spcBef>
                <a:spcPct val="0"/>
              </a:spcBef>
              <a:spcAft>
                <a:spcPct val="0"/>
              </a:spcAft>
              <a:defRPr sz="4400">
                <a:solidFill>
                  <a:schemeClr val="tx1"/>
                </a:solidFill>
                <a:latin typeface="Lato Heavy" charset="0"/>
              </a:defRPr>
            </a:lvl3pPr>
            <a:lvl4pPr algn="l" rtl="0" eaLnBrk="0" fontAlgn="base" hangingPunct="0">
              <a:lnSpc>
                <a:spcPct val="90000"/>
              </a:lnSpc>
              <a:spcBef>
                <a:spcPct val="0"/>
              </a:spcBef>
              <a:spcAft>
                <a:spcPct val="0"/>
              </a:spcAft>
              <a:defRPr sz="4400">
                <a:solidFill>
                  <a:schemeClr val="tx1"/>
                </a:solidFill>
                <a:latin typeface="Lato Heavy" charset="0"/>
              </a:defRPr>
            </a:lvl4pPr>
            <a:lvl5pPr algn="l" rtl="0" eaLnBrk="0" fontAlgn="base" hangingPunct="0">
              <a:lnSpc>
                <a:spcPct val="90000"/>
              </a:lnSpc>
              <a:spcBef>
                <a:spcPct val="0"/>
              </a:spcBef>
              <a:spcAft>
                <a:spcPct val="0"/>
              </a:spcAft>
              <a:defRPr sz="4400">
                <a:solidFill>
                  <a:schemeClr val="tx1"/>
                </a:solidFill>
                <a:latin typeface="Lato Heavy" charset="0"/>
              </a:defRPr>
            </a:lvl5pPr>
            <a:lvl6pPr marL="457200" algn="l" rtl="0" fontAlgn="base">
              <a:lnSpc>
                <a:spcPct val="90000"/>
              </a:lnSpc>
              <a:spcBef>
                <a:spcPct val="0"/>
              </a:spcBef>
              <a:spcAft>
                <a:spcPct val="0"/>
              </a:spcAft>
              <a:defRPr sz="4400">
                <a:solidFill>
                  <a:schemeClr val="tx1"/>
                </a:solidFill>
                <a:latin typeface="Lato Heavy" charset="0"/>
              </a:defRPr>
            </a:lvl6pPr>
            <a:lvl7pPr marL="914400" algn="l" rtl="0" fontAlgn="base">
              <a:lnSpc>
                <a:spcPct val="90000"/>
              </a:lnSpc>
              <a:spcBef>
                <a:spcPct val="0"/>
              </a:spcBef>
              <a:spcAft>
                <a:spcPct val="0"/>
              </a:spcAft>
              <a:defRPr sz="4400">
                <a:solidFill>
                  <a:schemeClr val="tx1"/>
                </a:solidFill>
                <a:latin typeface="Lato Heavy" charset="0"/>
              </a:defRPr>
            </a:lvl7pPr>
            <a:lvl8pPr marL="1371600" algn="l" rtl="0" fontAlgn="base">
              <a:lnSpc>
                <a:spcPct val="90000"/>
              </a:lnSpc>
              <a:spcBef>
                <a:spcPct val="0"/>
              </a:spcBef>
              <a:spcAft>
                <a:spcPct val="0"/>
              </a:spcAft>
              <a:defRPr sz="4400">
                <a:solidFill>
                  <a:schemeClr val="tx1"/>
                </a:solidFill>
                <a:latin typeface="Lato Heavy" charset="0"/>
              </a:defRPr>
            </a:lvl8pPr>
            <a:lvl9pPr marL="1828800" algn="l" rtl="0" fontAlgn="base">
              <a:lnSpc>
                <a:spcPct val="90000"/>
              </a:lnSpc>
              <a:spcBef>
                <a:spcPct val="0"/>
              </a:spcBef>
              <a:spcAft>
                <a:spcPct val="0"/>
              </a:spcAft>
              <a:defRPr sz="4400">
                <a:solidFill>
                  <a:schemeClr val="tx1"/>
                </a:solidFill>
                <a:latin typeface="Lato Heavy" charset="0"/>
              </a:defRPr>
            </a:lvl9pPr>
          </a:lstStyle>
          <a:p>
            <a:pPr eaLnBrk="1" hangingPunct="1">
              <a:defRPr/>
            </a:pPr>
            <a:r>
              <a:rPr lang="en-GB" altLang="en-US" sz="6200" b="1" dirty="0">
                <a:solidFill>
                  <a:srgbClr val="2F4073"/>
                </a:solidFill>
                <a:latin typeface="Futura Heavy"/>
                <a:ea typeface="Futura Heavy"/>
                <a:cs typeface="Futura Heavy"/>
              </a:rPr>
              <a:t>Criminal Law Concepts- Dishonesty</a:t>
            </a:r>
          </a:p>
          <a:p>
            <a:pPr algn="ctr" eaLnBrk="1" hangingPunct="1">
              <a:defRPr/>
            </a:pPr>
            <a:endParaRPr lang="en-GB" altLang="en-US" sz="4000" b="1" dirty="0">
              <a:solidFill>
                <a:srgbClr val="2F4073"/>
              </a:solidFill>
              <a:latin typeface="Futura Heavy"/>
              <a:ea typeface="Futura Heavy"/>
              <a:cs typeface="Futura Heavy"/>
            </a:endParaRPr>
          </a:p>
        </p:txBody>
      </p:sp>
      <p:sp>
        <p:nvSpPr>
          <p:cNvPr id="8200" name="TextBox 1">
            <a:extLst>
              <a:ext uri="{FF2B5EF4-FFF2-40B4-BE49-F238E27FC236}">
                <a16:creationId xmlns:a16="http://schemas.microsoft.com/office/drawing/2014/main" id="{88A927D1-2A4A-48AF-BC2B-9280052CD6D1}"/>
              </a:ext>
            </a:extLst>
          </p:cNvPr>
          <p:cNvSpPr txBox="1">
            <a:spLocks noChangeArrowheads="1"/>
          </p:cNvSpPr>
          <p:nvPr/>
        </p:nvSpPr>
        <p:spPr bwMode="auto">
          <a:xfrm>
            <a:off x="7596188" y="1899974"/>
            <a:ext cx="443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defRPr>
            </a:lvl1pPr>
            <a:lvl2pPr marL="742950" indent="-285750">
              <a:defRPr>
                <a:solidFill>
                  <a:schemeClr val="tx1"/>
                </a:solidFill>
                <a:latin typeface="Lato" pitchFamily="34" charset="0"/>
              </a:defRPr>
            </a:lvl2pPr>
            <a:lvl3pPr marL="1143000" indent="-228600">
              <a:defRPr>
                <a:solidFill>
                  <a:schemeClr val="tx1"/>
                </a:solidFill>
                <a:latin typeface="Lato" pitchFamily="34" charset="0"/>
              </a:defRPr>
            </a:lvl3pPr>
            <a:lvl4pPr marL="1600200" indent="-228600">
              <a:defRPr>
                <a:solidFill>
                  <a:schemeClr val="tx1"/>
                </a:solidFill>
                <a:latin typeface="Lato" pitchFamily="34" charset="0"/>
              </a:defRPr>
            </a:lvl4pPr>
            <a:lvl5pPr marL="2057400" indent="-228600">
              <a:defRPr>
                <a:solidFill>
                  <a:schemeClr val="tx1"/>
                </a:solidFill>
                <a:latin typeface="Lato" pitchFamily="34" charset="0"/>
              </a:defRPr>
            </a:lvl5pPr>
            <a:lvl6pPr marL="2514600" indent="-228600" eaLnBrk="0" fontAlgn="base" hangingPunct="0">
              <a:spcBef>
                <a:spcPct val="0"/>
              </a:spcBef>
              <a:spcAft>
                <a:spcPct val="0"/>
              </a:spcAft>
              <a:defRPr>
                <a:solidFill>
                  <a:schemeClr val="tx1"/>
                </a:solidFill>
                <a:latin typeface="Lato" pitchFamily="34" charset="0"/>
              </a:defRPr>
            </a:lvl6pPr>
            <a:lvl7pPr marL="2971800" indent="-228600" eaLnBrk="0" fontAlgn="base" hangingPunct="0">
              <a:spcBef>
                <a:spcPct val="0"/>
              </a:spcBef>
              <a:spcAft>
                <a:spcPct val="0"/>
              </a:spcAft>
              <a:defRPr>
                <a:solidFill>
                  <a:schemeClr val="tx1"/>
                </a:solidFill>
                <a:latin typeface="Lato" pitchFamily="34" charset="0"/>
              </a:defRPr>
            </a:lvl7pPr>
            <a:lvl8pPr marL="3429000" indent="-228600" eaLnBrk="0" fontAlgn="base" hangingPunct="0">
              <a:spcBef>
                <a:spcPct val="0"/>
              </a:spcBef>
              <a:spcAft>
                <a:spcPct val="0"/>
              </a:spcAft>
              <a:defRPr>
                <a:solidFill>
                  <a:schemeClr val="tx1"/>
                </a:solidFill>
                <a:latin typeface="Lato" pitchFamily="34" charset="0"/>
              </a:defRPr>
            </a:lvl8pPr>
            <a:lvl9pPr marL="3886200" indent="-228600" eaLnBrk="0" fontAlgn="base" hangingPunct="0">
              <a:spcBef>
                <a:spcPct val="0"/>
              </a:spcBef>
              <a:spcAft>
                <a:spcPct val="0"/>
              </a:spcAft>
              <a:defRPr>
                <a:solidFill>
                  <a:schemeClr val="tx1"/>
                </a:solidFill>
                <a:latin typeface="Lato" pitchFamily="34" charset="0"/>
              </a:defRPr>
            </a:lvl9pPr>
          </a:lstStyle>
          <a:p>
            <a:pPr algn="ctr"/>
            <a:r>
              <a:rPr lang="en-GB" altLang="en-US" dirty="0"/>
              <a:t>Click on </a:t>
            </a:r>
            <a:r>
              <a:rPr lang="en-GB" altLang="en-US" dirty="0" smtClean="0"/>
              <a:t>the sound </a:t>
            </a:r>
            <a:r>
              <a:rPr lang="en-GB" altLang="en-US" dirty="0"/>
              <a:t>icon on each </a:t>
            </a:r>
            <a:r>
              <a:rPr lang="en-GB" altLang="en-US" dirty="0" smtClean="0"/>
              <a:t>slide</a:t>
            </a:r>
          </a:p>
          <a:p>
            <a:pPr algn="ctr"/>
            <a:r>
              <a:rPr lang="en-GB" altLang="en-US" dirty="0" smtClean="0"/>
              <a:t>for </a:t>
            </a:r>
            <a:r>
              <a:rPr lang="en-GB" altLang="en-US" dirty="0"/>
              <a:t>the accompanying audio</a:t>
            </a:r>
          </a:p>
        </p:txBody>
      </p:sp>
      <p:sp>
        <p:nvSpPr>
          <p:cNvPr id="8201" name="TextBox 4">
            <a:extLst>
              <a:ext uri="{FF2B5EF4-FFF2-40B4-BE49-F238E27FC236}">
                <a16:creationId xmlns:a16="http://schemas.microsoft.com/office/drawing/2014/main" id="{91D2C784-D983-4EAF-B7B5-97984587A1A7}"/>
              </a:ext>
            </a:extLst>
          </p:cNvPr>
          <p:cNvSpPr txBox="1">
            <a:spLocks noChangeArrowheads="1"/>
          </p:cNvSpPr>
          <p:nvPr/>
        </p:nvSpPr>
        <p:spPr bwMode="auto">
          <a:xfrm>
            <a:off x="188275" y="2205038"/>
            <a:ext cx="5646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defRPr>
            </a:lvl1pPr>
            <a:lvl2pPr marL="742950" indent="-285750">
              <a:defRPr>
                <a:solidFill>
                  <a:schemeClr val="tx1"/>
                </a:solidFill>
                <a:latin typeface="Lato" pitchFamily="34" charset="0"/>
              </a:defRPr>
            </a:lvl2pPr>
            <a:lvl3pPr marL="1143000" indent="-228600">
              <a:defRPr>
                <a:solidFill>
                  <a:schemeClr val="tx1"/>
                </a:solidFill>
                <a:latin typeface="Lato" pitchFamily="34" charset="0"/>
              </a:defRPr>
            </a:lvl3pPr>
            <a:lvl4pPr marL="1600200" indent="-228600">
              <a:defRPr>
                <a:solidFill>
                  <a:schemeClr val="tx1"/>
                </a:solidFill>
                <a:latin typeface="Lato" pitchFamily="34" charset="0"/>
              </a:defRPr>
            </a:lvl4pPr>
            <a:lvl5pPr marL="2057400" indent="-228600">
              <a:defRPr>
                <a:solidFill>
                  <a:schemeClr val="tx1"/>
                </a:solidFill>
                <a:latin typeface="Lato" pitchFamily="34" charset="0"/>
              </a:defRPr>
            </a:lvl5pPr>
            <a:lvl6pPr marL="2514600" indent="-228600" eaLnBrk="0" fontAlgn="base" hangingPunct="0">
              <a:spcBef>
                <a:spcPct val="0"/>
              </a:spcBef>
              <a:spcAft>
                <a:spcPct val="0"/>
              </a:spcAft>
              <a:defRPr>
                <a:solidFill>
                  <a:schemeClr val="tx1"/>
                </a:solidFill>
                <a:latin typeface="Lato" pitchFamily="34" charset="0"/>
              </a:defRPr>
            </a:lvl6pPr>
            <a:lvl7pPr marL="2971800" indent="-228600" eaLnBrk="0" fontAlgn="base" hangingPunct="0">
              <a:spcBef>
                <a:spcPct val="0"/>
              </a:spcBef>
              <a:spcAft>
                <a:spcPct val="0"/>
              </a:spcAft>
              <a:defRPr>
                <a:solidFill>
                  <a:schemeClr val="tx1"/>
                </a:solidFill>
                <a:latin typeface="Lato" pitchFamily="34" charset="0"/>
              </a:defRPr>
            </a:lvl7pPr>
            <a:lvl8pPr marL="3429000" indent="-228600" eaLnBrk="0" fontAlgn="base" hangingPunct="0">
              <a:spcBef>
                <a:spcPct val="0"/>
              </a:spcBef>
              <a:spcAft>
                <a:spcPct val="0"/>
              </a:spcAft>
              <a:defRPr>
                <a:solidFill>
                  <a:schemeClr val="tx1"/>
                </a:solidFill>
                <a:latin typeface="Lato" pitchFamily="34" charset="0"/>
              </a:defRPr>
            </a:lvl8pPr>
            <a:lvl9pPr marL="3886200" indent="-228600" eaLnBrk="0" fontAlgn="base" hangingPunct="0">
              <a:spcBef>
                <a:spcPct val="0"/>
              </a:spcBef>
              <a:spcAft>
                <a:spcPct val="0"/>
              </a:spcAft>
              <a:defRPr>
                <a:solidFill>
                  <a:schemeClr val="tx1"/>
                </a:solidFill>
                <a:latin typeface="Lato" pitchFamily="34" charset="0"/>
              </a:defRPr>
            </a:lvl9pPr>
          </a:lstStyle>
          <a:p>
            <a:pPr algn="ctr" eaLnBrk="1" hangingPunct="1"/>
            <a:r>
              <a:rPr lang="en-GB" altLang="en-US" sz="3600" b="1" dirty="0">
                <a:solidFill>
                  <a:srgbClr val="2F4073"/>
                </a:solidFill>
                <a:latin typeface="Futura Heavy"/>
                <a:ea typeface="Futura Heavy"/>
                <a:cs typeface="Futura Heavy"/>
              </a:rPr>
              <a:t>Cerys Davies - Lecturer</a:t>
            </a:r>
          </a:p>
        </p:txBody>
      </p:sp>
      <p:pic>
        <p:nvPicPr>
          <p:cNvPr id="2" name="Recorded Sound">
            <a:hlinkClick r:id="" action="ppaction://media"/>
            <a:extLst>
              <a:ext uri="{FF2B5EF4-FFF2-40B4-BE49-F238E27FC236}">
                <a16:creationId xmlns:a16="http://schemas.microsoft.com/office/drawing/2014/main" id="{7ABFE090-B742-419C-BF9E-02B3CFE53A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9138" y="1402573"/>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97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B446D2-2EAF-4C68-A698-DB06DF08B2D0}"/>
              </a:ext>
            </a:extLst>
          </p:cNvPr>
          <p:cNvSpPr txBox="1">
            <a:spLocks/>
          </p:cNvSpPr>
          <p:nvPr/>
        </p:nvSpPr>
        <p:spPr bwMode="auto">
          <a:xfrm>
            <a:off x="463550" y="1348975"/>
            <a:ext cx="11278129" cy="4994275"/>
          </a:xfrm>
          <a:prstGeom prst="rect">
            <a:avLst/>
          </a:prstGeom>
          <a:noFill/>
          <a:ln>
            <a:noFill/>
          </a:ln>
        </p:spPr>
        <p:txBody>
          <a:bodyPr anchor="t">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Clr>
                <a:srgbClr val="D4D900"/>
              </a:buClr>
              <a:buFont typeface="Wingdings" panose="05000000000000000000" pitchFamily="2" charset="2"/>
              <a:buChar char="§"/>
              <a:defRPr/>
            </a:pPr>
            <a:r>
              <a:rPr lang="en-GB" sz="2800" dirty="0">
                <a:solidFill>
                  <a:srgbClr val="2F4073"/>
                </a:solidFill>
              </a:rPr>
              <a:t>Lock-down is over!! You have been out with friends until 10pm and you are walking home when it begins to rain. Heavily. </a:t>
            </a:r>
            <a:r>
              <a:rPr lang="en-GB" sz="2800" dirty="0" smtClean="0">
                <a:solidFill>
                  <a:srgbClr val="2F4073"/>
                </a:solidFill>
              </a:rPr>
              <a:t>Passing </a:t>
            </a:r>
            <a:r>
              <a:rPr lang="en-GB" sz="2800" dirty="0">
                <a:solidFill>
                  <a:srgbClr val="2F4073"/>
                </a:solidFill>
              </a:rPr>
              <a:t>a charity shop doorway you notice a bin bag of items clearly left as a donation. Among the items is an umbrella. You take the umbrella – leaving a £1 coin on the bag in return.</a:t>
            </a:r>
            <a:r>
              <a:rPr lang="en-GB" sz="2800" dirty="0"/>
              <a:t/>
            </a:r>
            <a:br>
              <a:rPr lang="en-GB" sz="2800" dirty="0"/>
            </a:br>
            <a:endParaRPr lang="en-GB" sz="2800" dirty="0">
              <a:solidFill>
                <a:srgbClr val="2F4073"/>
              </a:solidFill>
            </a:endParaRPr>
          </a:p>
          <a:p>
            <a:pPr marL="571500" indent="-571500">
              <a:buClr>
                <a:srgbClr val="D4D900"/>
              </a:buClr>
              <a:buFont typeface="Arial" panose="020B0604020202020204" pitchFamily="34" charset="0"/>
              <a:buAutoNum type="romanLcParenR"/>
              <a:defRPr/>
            </a:pPr>
            <a:r>
              <a:rPr lang="en-GB" sz="2800" dirty="0">
                <a:solidFill>
                  <a:srgbClr val="2F4073"/>
                </a:solidFill>
              </a:rPr>
              <a:t>Conduct honest or dishonest?</a:t>
            </a:r>
          </a:p>
          <a:p>
            <a:pPr marL="571500" indent="-571500">
              <a:buClr>
                <a:srgbClr val="D4D900"/>
              </a:buClr>
              <a:buFont typeface="Arial" panose="020B0604020202020204" pitchFamily="34" charset="0"/>
              <a:buAutoNum type="romanLcParenR"/>
              <a:defRPr/>
            </a:pPr>
            <a:r>
              <a:rPr lang="en-GB" sz="2800" dirty="0">
                <a:solidFill>
                  <a:srgbClr val="2F4073"/>
                </a:solidFill>
              </a:rPr>
              <a:t>Would everyone agree?</a:t>
            </a:r>
          </a:p>
          <a:p>
            <a:pPr marL="571500" indent="-571500">
              <a:buClr>
                <a:srgbClr val="D4D900"/>
              </a:buClr>
              <a:buFont typeface="Arial" panose="020B0604020202020204" pitchFamily="34" charset="0"/>
              <a:buAutoNum type="romanLcParenR"/>
              <a:defRPr/>
            </a:pPr>
            <a:r>
              <a:rPr lang="en-GB" sz="2800" dirty="0">
                <a:solidFill>
                  <a:srgbClr val="2F4073"/>
                </a:solidFill>
              </a:rPr>
              <a:t>Look up via </a:t>
            </a:r>
            <a:r>
              <a:rPr lang="en-GB" sz="2800" dirty="0">
                <a:solidFill>
                  <a:srgbClr val="2F4073"/>
                </a:solidFill>
                <a:hlinkClick r:id="rId4"/>
              </a:rPr>
              <a:t>www.bailii.org</a:t>
            </a:r>
            <a:r>
              <a:rPr lang="en-GB" sz="2800" dirty="0">
                <a:solidFill>
                  <a:srgbClr val="2F4073"/>
                </a:solidFill>
              </a:rPr>
              <a:t>  and read </a:t>
            </a:r>
            <a:r>
              <a:rPr lang="en-GB" sz="2800" i="1" dirty="0">
                <a:solidFill>
                  <a:srgbClr val="2F4073"/>
                </a:solidFill>
              </a:rPr>
              <a:t>Ricketts v Basildon Magistrates Court </a:t>
            </a:r>
            <a:r>
              <a:rPr lang="en-GB" sz="2800" dirty="0">
                <a:solidFill>
                  <a:srgbClr val="2F4073"/>
                </a:solidFill>
              </a:rPr>
              <a:t>[2010] EWHC 2358 </a:t>
            </a:r>
          </a:p>
          <a:p>
            <a:pPr>
              <a:buClr>
                <a:srgbClr val="D4D900"/>
              </a:buClr>
              <a:defRPr/>
            </a:pPr>
            <a:r>
              <a:rPr lang="en-GB" sz="2800" dirty="0">
                <a:solidFill>
                  <a:srgbClr val="2F4073"/>
                </a:solidFill>
              </a:rPr>
              <a:t> </a:t>
            </a:r>
          </a:p>
          <a:p>
            <a:pPr marL="342900" indent="-342900">
              <a:buClr>
                <a:srgbClr val="D4D900"/>
              </a:buClr>
              <a:buFont typeface="Wingdings" panose="05000000000000000000" pitchFamily="2" charset="2"/>
              <a:buChar char="§"/>
              <a:defRPr/>
            </a:pPr>
            <a:endParaRPr lang="en-US" sz="2800" dirty="0">
              <a:solidFill>
                <a:srgbClr val="2F4073"/>
              </a:solidFill>
            </a:endParaRPr>
          </a:p>
        </p:txBody>
      </p:sp>
      <p:sp>
        <p:nvSpPr>
          <p:cNvPr id="17412" name="Title 2">
            <a:extLst>
              <a:ext uri="{FF2B5EF4-FFF2-40B4-BE49-F238E27FC236}">
                <a16:creationId xmlns:a16="http://schemas.microsoft.com/office/drawing/2014/main" id="{D3D22807-BF76-4FB4-A318-FC460399B430}"/>
              </a:ext>
            </a:extLst>
          </p:cNvPr>
          <p:cNvSpPr>
            <a:spLocks noGrp="1"/>
          </p:cNvSpPr>
          <p:nvPr>
            <p:ph type="ctrTitle"/>
          </p:nvPr>
        </p:nvSpPr>
        <p:spPr>
          <a:xfrm>
            <a:off x="515938" y="231775"/>
            <a:ext cx="11160125" cy="719138"/>
          </a:xfrm>
        </p:spPr>
        <p:txBody>
          <a:bodyPr>
            <a:normAutofit/>
          </a:bodyPr>
          <a:lstStyle/>
          <a:p>
            <a:r>
              <a:rPr lang="en-GB" altLang="en-US" sz="4000" b="1" dirty="0">
                <a:solidFill>
                  <a:srgbClr val="2F4073"/>
                </a:solidFill>
                <a:latin typeface="Futura Heavy"/>
              </a:rPr>
              <a:t>Scenario #1</a:t>
            </a:r>
          </a:p>
        </p:txBody>
      </p:sp>
      <p:pic>
        <p:nvPicPr>
          <p:cNvPr id="3" name="Recorded Sound">
            <a:hlinkClick r:id="" action="ppaction://media"/>
            <a:extLst>
              <a:ext uri="{FF2B5EF4-FFF2-40B4-BE49-F238E27FC236}">
                <a16:creationId xmlns:a16="http://schemas.microsoft.com/office/drawing/2014/main" id="{FF6A21A5-4F06-4E3D-9568-06B3E8AFB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5109" y="461963"/>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1EAD47-23AD-4365-8DD2-2BCD4AC09FC7}"/>
              </a:ext>
            </a:extLst>
          </p:cNvPr>
          <p:cNvSpPr txBox="1">
            <a:spLocks/>
          </p:cNvSpPr>
          <p:nvPr/>
        </p:nvSpPr>
        <p:spPr bwMode="auto">
          <a:xfrm>
            <a:off x="463550" y="1366390"/>
            <a:ext cx="10741025" cy="4676775"/>
          </a:xfrm>
          <a:prstGeom prst="rect">
            <a:avLst/>
          </a:prstGeom>
          <a:noFill/>
          <a:ln>
            <a:noFill/>
          </a:ln>
        </p:spPr>
        <p:txBody>
          <a:bodyPr anchor="t">
            <a:normAutofit fontScale="92500" lnSpcReduction="10000"/>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800" dirty="0">
                <a:solidFill>
                  <a:srgbClr val="2F4073"/>
                </a:solidFill>
              </a:rPr>
              <a:t>It’s Easter! Walking alongside </a:t>
            </a:r>
            <a:r>
              <a:rPr lang="en-GB" sz="2800" dirty="0" smtClean="0">
                <a:solidFill>
                  <a:srgbClr val="2F4073"/>
                </a:solidFill>
              </a:rPr>
              <a:t>a </a:t>
            </a:r>
            <a:r>
              <a:rPr lang="en-GB" sz="2800" dirty="0">
                <a:solidFill>
                  <a:srgbClr val="2F4073"/>
                </a:solidFill>
              </a:rPr>
              <a:t>busy road with a group of friends you are passed by a huge HGV lorry. As it hits a pothole the rear doors swing open and thousands of Crème Eggs burst forth – rolling on to the road, the pavement, into the verges and under the wheels of other vehicles. You and each of your </a:t>
            </a:r>
            <a:r>
              <a:rPr lang="en-GB" sz="2800" dirty="0" smtClean="0">
                <a:solidFill>
                  <a:srgbClr val="2F4073"/>
                </a:solidFill>
              </a:rPr>
              <a:t>friends </a:t>
            </a:r>
            <a:r>
              <a:rPr lang="en-GB" sz="2800" dirty="0">
                <a:solidFill>
                  <a:srgbClr val="2F4073"/>
                </a:solidFill>
              </a:rPr>
              <a:t>pick up one Crème Egg each, and eat it.</a:t>
            </a:r>
          </a:p>
          <a:p>
            <a:pPr>
              <a:buClr>
                <a:srgbClr val="D4D900"/>
              </a:buClr>
              <a:defRPr/>
            </a:pPr>
            <a:endParaRPr lang="en-GB" sz="2800" dirty="0">
              <a:solidFill>
                <a:srgbClr val="2F4073"/>
              </a:solidFill>
            </a:endParaRPr>
          </a:p>
          <a:p>
            <a:pPr marL="571500" indent="-571500">
              <a:buClr>
                <a:srgbClr val="D4D900"/>
              </a:buClr>
              <a:buFont typeface="Arial" panose="020B0604020202020204" pitchFamily="34" charset="0"/>
              <a:buAutoNum type="romanLcParenR"/>
              <a:defRPr/>
            </a:pPr>
            <a:r>
              <a:rPr lang="en-GB" sz="2800" dirty="0">
                <a:solidFill>
                  <a:srgbClr val="2F4073"/>
                </a:solidFill>
              </a:rPr>
              <a:t>Conduct honest or dishonest?</a:t>
            </a:r>
          </a:p>
          <a:p>
            <a:pPr marL="571500" indent="-571500">
              <a:buClr>
                <a:srgbClr val="D4D900"/>
              </a:buClr>
              <a:buFont typeface="Arial" panose="020B0604020202020204" pitchFamily="34" charset="0"/>
              <a:buAutoNum type="romanLcParenR"/>
              <a:defRPr/>
            </a:pPr>
            <a:r>
              <a:rPr lang="en-GB" sz="2800" dirty="0">
                <a:solidFill>
                  <a:srgbClr val="2F4073"/>
                </a:solidFill>
              </a:rPr>
              <a:t>Would everyone agree?</a:t>
            </a:r>
          </a:p>
          <a:p>
            <a:pPr marL="571500" indent="-571500">
              <a:buClr>
                <a:srgbClr val="D4D900"/>
              </a:buClr>
              <a:buFont typeface="Arial" panose="020B0604020202020204" pitchFamily="34" charset="0"/>
              <a:buAutoNum type="romanLcParenR"/>
              <a:defRPr/>
            </a:pPr>
            <a:r>
              <a:rPr lang="en-GB" sz="2800" dirty="0">
                <a:solidFill>
                  <a:srgbClr val="2F4073"/>
                </a:solidFill>
              </a:rPr>
              <a:t>Look up the incident of the wrecked ship, the MSC Napoli, via </a:t>
            </a:r>
            <a:r>
              <a:rPr lang="en-GB" sz="2800" dirty="0">
                <a:solidFill>
                  <a:srgbClr val="2F4073"/>
                </a:solidFill>
                <a:hlinkClick r:id="rId4"/>
              </a:rPr>
              <a:t>http://news.bbc.co.uk/1/hi/england/devon/6287457.stm</a:t>
            </a:r>
            <a:r>
              <a:rPr lang="en-GB" sz="2800" dirty="0">
                <a:solidFill>
                  <a:srgbClr val="2F4073"/>
                </a:solidFill>
              </a:rPr>
              <a:t> </a:t>
            </a:r>
          </a:p>
          <a:p>
            <a:pPr>
              <a:buClr>
                <a:srgbClr val="D4D900"/>
              </a:buClr>
              <a:defRPr/>
            </a:pPr>
            <a:r>
              <a:rPr lang="en-GB" sz="2800" dirty="0">
                <a:solidFill>
                  <a:srgbClr val="2F4073"/>
                </a:solidFill>
              </a:rPr>
              <a:t> </a:t>
            </a:r>
          </a:p>
          <a:p>
            <a:pPr marL="342900" indent="-342900">
              <a:buClr>
                <a:srgbClr val="D4D900"/>
              </a:buClr>
              <a:buFont typeface="Wingdings" panose="05000000000000000000" pitchFamily="2" charset="2"/>
              <a:buChar char="§"/>
              <a:defRPr/>
            </a:pPr>
            <a:endParaRPr lang="en-US" sz="2800" dirty="0">
              <a:solidFill>
                <a:srgbClr val="2F4073"/>
              </a:solidFill>
            </a:endParaRPr>
          </a:p>
        </p:txBody>
      </p:sp>
      <p:sp>
        <p:nvSpPr>
          <p:cNvPr id="3" name="Title 2">
            <a:extLst>
              <a:ext uri="{FF2B5EF4-FFF2-40B4-BE49-F238E27FC236}">
                <a16:creationId xmlns:a16="http://schemas.microsoft.com/office/drawing/2014/main" id="{CBFDFDD7-D358-445D-8B33-6528458E534A}"/>
              </a:ext>
            </a:extLst>
          </p:cNvPr>
          <p:cNvSpPr>
            <a:spLocks noGrp="1"/>
          </p:cNvSpPr>
          <p:nvPr>
            <p:ph type="ctrTitle"/>
          </p:nvPr>
        </p:nvSpPr>
        <p:spPr>
          <a:xfrm>
            <a:off x="515938" y="466725"/>
            <a:ext cx="3254873" cy="484188"/>
          </a:xfrm>
        </p:spPr>
        <p:txBody>
          <a:bodyPr>
            <a:noAutofit/>
          </a:bodyPr>
          <a:lstStyle/>
          <a:p>
            <a:pPr>
              <a:defRPr/>
            </a:pPr>
            <a:r>
              <a:rPr lang="en-GB" sz="4000" b="1" dirty="0">
                <a:solidFill>
                  <a:srgbClr val="2F4073"/>
                </a:solidFill>
                <a:latin typeface="Futura Heavy"/>
              </a:rPr>
              <a:t>Scenario #2</a:t>
            </a:r>
          </a:p>
        </p:txBody>
      </p:sp>
      <p:pic>
        <p:nvPicPr>
          <p:cNvPr id="4" name="Recorded Sound">
            <a:hlinkClick r:id="" action="ppaction://media"/>
            <a:extLst>
              <a:ext uri="{FF2B5EF4-FFF2-40B4-BE49-F238E27FC236}">
                <a16:creationId xmlns:a16="http://schemas.microsoft.com/office/drawing/2014/main" id="{761E8066-3AE7-49F4-9612-9DFB855D34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6273" y="466725"/>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FEAEFBF-1760-4FA8-8E48-63DD163558D1}"/>
              </a:ext>
            </a:extLst>
          </p:cNvPr>
          <p:cNvSpPr txBox="1">
            <a:spLocks/>
          </p:cNvSpPr>
          <p:nvPr/>
        </p:nvSpPr>
        <p:spPr bwMode="auto">
          <a:xfrm>
            <a:off x="517120" y="1735050"/>
            <a:ext cx="11300411" cy="4676775"/>
          </a:xfrm>
          <a:prstGeom prst="rect">
            <a:avLst/>
          </a:prstGeom>
          <a:noFill/>
          <a:ln>
            <a:noFill/>
          </a:ln>
        </p:spPr>
        <p:txBody>
          <a:bodyPr anchor="t">
            <a:normAutofit fontScale="92500" lnSpcReduction="20000"/>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800" dirty="0">
                <a:solidFill>
                  <a:srgbClr val="2F4073"/>
                </a:solidFill>
              </a:rPr>
              <a:t>Your expensive and exclusive gym has re-opened and you can’t wait to get back to using it. Waiting outside in a long queue for the gym to open you realise that  your membership card expired a month earlier. </a:t>
            </a:r>
            <a:r>
              <a:rPr lang="en-GB" sz="2800" dirty="0" smtClean="0">
                <a:solidFill>
                  <a:srgbClr val="2F4073"/>
                </a:solidFill>
              </a:rPr>
              <a:t>You </a:t>
            </a:r>
            <a:r>
              <a:rPr lang="en-GB" sz="2800" dirty="0">
                <a:solidFill>
                  <a:srgbClr val="2F4073"/>
                </a:solidFill>
              </a:rPr>
              <a:t>will happily renew your membership later, but you don’t want to waste another second before getting back on that gym equipment. So, when the doors open, you just wave your expired card at the receptionist and hope he doesn’t check it. He doesn’t. You’re in! </a:t>
            </a:r>
          </a:p>
          <a:p>
            <a:pPr>
              <a:buClr>
                <a:srgbClr val="D4D900"/>
              </a:buClr>
              <a:defRPr/>
            </a:pPr>
            <a:endParaRPr lang="en-GB" sz="2800" dirty="0">
              <a:solidFill>
                <a:srgbClr val="2F4073"/>
              </a:solidFill>
            </a:endParaRPr>
          </a:p>
          <a:p>
            <a:pPr marL="571500" indent="-571500">
              <a:buClr>
                <a:srgbClr val="D4D900"/>
              </a:buClr>
              <a:buFont typeface="Arial" panose="020B0604020202020204" pitchFamily="34" charset="0"/>
              <a:buAutoNum type="romanLcParenR"/>
              <a:defRPr/>
            </a:pPr>
            <a:r>
              <a:rPr lang="en-GB" sz="2800" dirty="0">
                <a:solidFill>
                  <a:srgbClr val="2F4073"/>
                </a:solidFill>
              </a:rPr>
              <a:t>Conduct honest or dishonest?</a:t>
            </a:r>
          </a:p>
          <a:p>
            <a:pPr marL="571500" indent="-571500">
              <a:buClr>
                <a:srgbClr val="D4D900"/>
              </a:buClr>
              <a:buFont typeface="Arial" panose="020B0604020202020204" pitchFamily="34" charset="0"/>
              <a:buAutoNum type="romanLcParenR"/>
              <a:defRPr/>
            </a:pPr>
            <a:r>
              <a:rPr lang="en-GB" sz="2800" dirty="0">
                <a:solidFill>
                  <a:srgbClr val="2F4073"/>
                </a:solidFill>
              </a:rPr>
              <a:t>Would everyone agree?</a:t>
            </a:r>
          </a:p>
          <a:p>
            <a:pPr marL="571500" indent="-571500">
              <a:buClr>
                <a:srgbClr val="D4D900"/>
              </a:buClr>
              <a:buFont typeface="Arial" panose="020B0604020202020204" pitchFamily="34" charset="0"/>
              <a:buAutoNum type="romanLcParenR"/>
              <a:defRPr/>
            </a:pPr>
            <a:r>
              <a:rPr lang="en-GB" sz="2800" dirty="0">
                <a:solidFill>
                  <a:srgbClr val="2F4073"/>
                </a:solidFill>
              </a:rPr>
              <a:t>Look up and read, on </a:t>
            </a:r>
            <a:r>
              <a:rPr lang="en-GB" sz="2800" dirty="0">
                <a:solidFill>
                  <a:srgbClr val="2F4073"/>
                </a:solidFill>
                <a:hlinkClick r:id="rId4"/>
              </a:rPr>
              <a:t>www.bailii.org</a:t>
            </a:r>
            <a:r>
              <a:rPr lang="en-GB" sz="2800" dirty="0">
                <a:solidFill>
                  <a:srgbClr val="2F4073"/>
                </a:solidFill>
              </a:rPr>
              <a:t> the case of </a:t>
            </a:r>
            <a:r>
              <a:rPr lang="en-GB" sz="2800" i="1" dirty="0">
                <a:solidFill>
                  <a:srgbClr val="2F4073"/>
                </a:solidFill>
              </a:rPr>
              <a:t>R v Lambie </a:t>
            </a:r>
            <a:r>
              <a:rPr lang="en-GB" sz="2800" dirty="0">
                <a:solidFill>
                  <a:srgbClr val="2F4073"/>
                </a:solidFill>
              </a:rPr>
              <a:t>[1982] AC 449  </a:t>
            </a:r>
          </a:p>
          <a:p>
            <a:pPr>
              <a:buClr>
                <a:srgbClr val="D4D900"/>
              </a:buClr>
              <a:defRPr/>
            </a:pPr>
            <a:r>
              <a:rPr lang="en-GB" sz="2800" dirty="0">
                <a:solidFill>
                  <a:srgbClr val="2F4073"/>
                </a:solidFill>
              </a:rPr>
              <a:t> </a:t>
            </a:r>
          </a:p>
          <a:p>
            <a:pPr marL="342900" indent="-342900">
              <a:buClr>
                <a:srgbClr val="D4D900"/>
              </a:buClr>
              <a:buFont typeface="Wingdings" panose="05000000000000000000" pitchFamily="2" charset="2"/>
              <a:buChar char="§"/>
              <a:defRPr/>
            </a:pPr>
            <a:endParaRPr lang="en-US" sz="2800" dirty="0">
              <a:solidFill>
                <a:srgbClr val="2F4073"/>
              </a:solidFill>
            </a:endParaRPr>
          </a:p>
        </p:txBody>
      </p:sp>
      <p:sp>
        <p:nvSpPr>
          <p:cNvPr id="3" name="Title 2">
            <a:extLst>
              <a:ext uri="{FF2B5EF4-FFF2-40B4-BE49-F238E27FC236}">
                <a16:creationId xmlns:a16="http://schemas.microsoft.com/office/drawing/2014/main" id="{63729E04-96FE-4FF3-8F56-56957980A53D}"/>
              </a:ext>
            </a:extLst>
          </p:cNvPr>
          <p:cNvSpPr>
            <a:spLocks noGrp="1"/>
          </p:cNvSpPr>
          <p:nvPr>
            <p:ph type="ctrTitle"/>
          </p:nvPr>
        </p:nvSpPr>
        <p:spPr>
          <a:xfrm>
            <a:off x="481102" y="423180"/>
            <a:ext cx="3463881" cy="484188"/>
          </a:xfrm>
        </p:spPr>
        <p:txBody>
          <a:bodyPr>
            <a:noAutofit/>
          </a:bodyPr>
          <a:lstStyle/>
          <a:p>
            <a:pPr>
              <a:defRPr/>
            </a:pPr>
            <a:r>
              <a:rPr lang="en-GB" sz="4000" b="1" dirty="0">
                <a:solidFill>
                  <a:srgbClr val="2F4073"/>
                </a:solidFill>
              </a:rPr>
              <a:t>Scenario #3</a:t>
            </a:r>
          </a:p>
        </p:txBody>
      </p:sp>
      <p:pic>
        <p:nvPicPr>
          <p:cNvPr id="4" name="Recorded Sound">
            <a:hlinkClick r:id="" action="ppaction://media"/>
            <a:extLst>
              <a:ext uri="{FF2B5EF4-FFF2-40B4-BE49-F238E27FC236}">
                <a16:creationId xmlns:a16="http://schemas.microsoft.com/office/drawing/2014/main" id="{382E3D95-14EE-4DE4-8E63-119719D2A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6533" y="462074"/>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2C64DF3C-7CC7-4481-A671-9FCBCE5C8A26}"/>
              </a:ext>
            </a:extLst>
          </p:cNvPr>
          <p:cNvSpPr>
            <a:spLocks noGrp="1"/>
          </p:cNvSpPr>
          <p:nvPr>
            <p:ph type="ctrTitle"/>
          </p:nvPr>
        </p:nvSpPr>
        <p:spPr>
          <a:xfrm>
            <a:off x="376435" y="800537"/>
            <a:ext cx="9931400" cy="544512"/>
          </a:xfrm>
        </p:spPr>
        <p:txBody>
          <a:bodyPr>
            <a:noAutofit/>
          </a:bodyPr>
          <a:lstStyle/>
          <a:p>
            <a:pPr>
              <a:defRPr/>
            </a:pPr>
            <a:r>
              <a:rPr lang="en-GB" altLang="en-US" sz="4000" b="1" dirty="0">
                <a:solidFill>
                  <a:srgbClr val="2F4073"/>
                </a:solidFill>
              </a:rPr>
              <a:t>Further study </a:t>
            </a:r>
            <a:r>
              <a:rPr lang="en-GB" altLang="en-US" sz="4000" b="1" dirty="0" smtClean="0">
                <a:solidFill>
                  <a:srgbClr val="2F4073"/>
                </a:solidFill>
              </a:rPr>
              <a:t>2…</a:t>
            </a:r>
            <a:br>
              <a:rPr lang="en-GB" altLang="en-US" sz="4000" b="1" dirty="0" smtClean="0">
                <a:solidFill>
                  <a:srgbClr val="2F4073"/>
                </a:solidFill>
              </a:rPr>
            </a:br>
            <a:r>
              <a:rPr lang="en-GB" altLang="en-US" sz="4000" b="1" dirty="0" smtClean="0">
                <a:solidFill>
                  <a:srgbClr val="2F4073"/>
                </a:solidFill>
              </a:rPr>
              <a:t>the </a:t>
            </a:r>
            <a:r>
              <a:rPr lang="en-GB" altLang="en-US" sz="4000" b="1" dirty="0">
                <a:solidFill>
                  <a:srgbClr val="2F4073"/>
                </a:solidFill>
              </a:rPr>
              <a:t>other elements of Theft</a:t>
            </a:r>
          </a:p>
        </p:txBody>
      </p:sp>
      <p:sp>
        <p:nvSpPr>
          <p:cNvPr id="20484" name="Content Placeholder 2">
            <a:extLst>
              <a:ext uri="{FF2B5EF4-FFF2-40B4-BE49-F238E27FC236}">
                <a16:creationId xmlns:a16="http://schemas.microsoft.com/office/drawing/2014/main" id="{BA4ECD6C-E367-4732-B265-153FB5F54CFE}"/>
              </a:ext>
            </a:extLst>
          </p:cNvPr>
          <p:cNvSpPr txBox="1">
            <a:spLocks/>
          </p:cNvSpPr>
          <p:nvPr/>
        </p:nvSpPr>
        <p:spPr bwMode="auto">
          <a:xfrm>
            <a:off x="693738" y="1990725"/>
            <a:ext cx="5307012"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a:buClr>
                <a:srgbClr val="D4D900"/>
              </a:buClr>
              <a:buFont typeface="Arial" panose="020B0604020202020204" pitchFamily="34" charset="0"/>
              <a:buNone/>
            </a:pPr>
            <a:endParaRPr lang="en-US" altLang="en-US">
              <a:solidFill>
                <a:srgbClr val="2F4073"/>
              </a:solidFill>
            </a:endParaRPr>
          </a:p>
        </p:txBody>
      </p:sp>
      <p:sp>
        <p:nvSpPr>
          <p:cNvPr id="20485" name="TextBox 2">
            <a:extLst>
              <a:ext uri="{FF2B5EF4-FFF2-40B4-BE49-F238E27FC236}">
                <a16:creationId xmlns:a16="http://schemas.microsoft.com/office/drawing/2014/main" id="{C255FAB9-F5F5-4A9C-8E17-4B0C871A2822}"/>
              </a:ext>
            </a:extLst>
          </p:cNvPr>
          <p:cNvSpPr txBox="1">
            <a:spLocks noChangeArrowheads="1"/>
          </p:cNvSpPr>
          <p:nvPr/>
        </p:nvSpPr>
        <p:spPr bwMode="auto">
          <a:xfrm>
            <a:off x="376435" y="1529267"/>
            <a:ext cx="11142663"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a:lnSpc>
                <a:spcPct val="100000"/>
              </a:lnSpc>
              <a:spcBef>
                <a:spcPct val="0"/>
              </a:spcBef>
              <a:buFontTx/>
              <a:buNone/>
            </a:pPr>
            <a:r>
              <a:rPr lang="en-GB" altLang="en-US" sz="2400" dirty="0">
                <a:solidFill>
                  <a:srgbClr val="2F4073"/>
                </a:solidFill>
                <a:latin typeface="Futura Heavy"/>
              </a:rPr>
              <a:t>At the beginning of this presentation, you learnt that there are 5 elements which need to be established for a successful conviction for Theft. In each of the 3 hypothetical scenarios which follow:</a:t>
            </a:r>
          </a:p>
          <a:p>
            <a:pPr>
              <a:lnSpc>
                <a:spcPct val="100000"/>
              </a:lnSpc>
              <a:spcBef>
                <a:spcPct val="0"/>
              </a:spcBef>
              <a:buFontTx/>
              <a:buNone/>
            </a:pPr>
            <a:endParaRPr lang="en-GB" altLang="en-US" sz="2400" dirty="0">
              <a:solidFill>
                <a:srgbClr val="2F4073"/>
              </a:solidFill>
              <a:latin typeface="Futura Heavy"/>
            </a:endParaRPr>
          </a:p>
          <a:p>
            <a:pPr>
              <a:lnSpc>
                <a:spcPct val="100000"/>
              </a:lnSpc>
              <a:spcBef>
                <a:spcPct val="0"/>
              </a:spcBef>
              <a:buNone/>
            </a:pPr>
            <a:r>
              <a:rPr lang="en-GB" altLang="en-US" sz="2400" dirty="0">
                <a:solidFill>
                  <a:srgbClr val="2F4073"/>
                </a:solidFill>
                <a:latin typeface="Futura Heavy"/>
              </a:rPr>
              <a:t>Consider whether establishing each of the 5 elements is straightforward or whether one or more of the elements may be problematic. </a:t>
            </a:r>
          </a:p>
          <a:p>
            <a:pPr>
              <a:lnSpc>
                <a:spcPct val="100000"/>
              </a:lnSpc>
              <a:spcBef>
                <a:spcPct val="0"/>
              </a:spcBef>
              <a:buFontTx/>
              <a:buNone/>
            </a:pPr>
            <a:endParaRPr lang="en-GB" altLang="en-US" dirty="0">
              <a:solidFill>
                <a:srgbClr val="2F4073"/>
              </a:solidFill>
              <a:latin typeface="Futura Heavy"/>
            </a:endParaRPr>
          </a:p>
          <a:p>
            <a:pPr>
              <a:lnSpc>
                <a:spcPct val="100000"/>
              </a:lnSpc>
              <a:spcBef>
                <a:spcPct val="0"/>
              </a:spcBef>
              <a:buNone/>
            </a:pPr>
            <a:r>
              <a:rPr lang="en-GB" altLang="en-US" sz="2400" dirty="0">
                <a:solidFill>
                  <a:srgbClr val="2F4073"/>
                </a:solidFill>
                <a:latin typeface="Futura Heavy"/>
              </a:rPr>
              <a:t>This will be good practice for approaching Problem scenarios in your Law studies.  Work through the 5 elements methodically, ensuring you refer to the appropriate sections in the Theft Act 1968 for assistance with the definitions        </a:t>
            </a:r>
            <a:endParaRPr lang="en-GB" altLang="en-US" sz="2400" dirty="0" smtClean="0">
              <a:solidFill>
                <a:srgbClr val="2F4073"/>
              </a:solidFill>
              <a:latin typeface="Futura Heavy"/>
            </a:endParaRPr>
          </a:p>
          <a:p>
            <a:pPr>
              <a:lnSpc>
                <a:spcPct val="100000"/>
              </a:lnSpc>
              <a:spcBef>
                <a:spcPct val="0"/>
              </a:spcBef>
              <a:buNone/>
            </a:pPr>
            <a:r>
              <a:rPr lang="en-GB" altLang="en-US" sz="2400" dirty="0" smtClean="0">
                <a:solidFill>
                  <a:srgbClr val="2F4073"/>
                </a:solidFill>
                <a:latin typeface="Futura Heavy"/>
              </a:rPr>
              <a:t>(locate </a:t>
            </a:r>
            <a:r>
              <a:rPr lang="en-GB" altLang="en-US" sz="2400" dirty="0">
                <a:solidFill>
                  <a:srgbClr val="2F4073"/>
                </a:solidFill>
                <a:latin typeface="Futura Heavy"/>
              </a:rPr>
              <a:t>via </a:t>
            </a:r>
            <a:r>
              <a:rPr lang="en-GB" altLang="en-US" sz="2400" dirty="0">
                <a:solidFill>
                  <a:srgbClr val="2F4073"/>
                </a:solidFill>
                <a:latin typeface="Futura Heavy"/>
                <a:hlinkClick r:id="rId4"/>
              </a:rPr>
              <a:t>www.legislation.gov.uk</a:t>
            </a:r>
            <a:r>
              <a:rPr lang="en-GB" altLang="en-US" sz="2400" dirty="0">
                <a:solidFill>
                  <a:srgbClr val="2F4073"/>
                </a:solidFill>
                <a:latin typeface="Futura Heavy"/>
              </a:rPr>
              <a:t> )</a:t>
            </a:r>
            <a:br>
              <a:rPr lang="en-GB" altLang="en-US" sz="2400" dirty="0">
                <a:solidFill>
                  <a:srgbClr val="2F4073"/>
                </a:solidFill>
                <a:latin typeface="Futura Heavy"/>
              </a:rPr>
            </a:br>
            <a:endParaRPr lang="en-GB" altLang="en-US" sz="2400" dirty="0">
              <a:solidFill>
                <a:srgbClr val="2F4073"/>
              </a:solidFill>
              <a:latin typeface="Futura Heavy"/>
            </a:endParaRPr>
          </a:p>
        </p:txBody>
      </p:sp>
      <p:pic>
        <p:nvPicPr>
          <p:cNvPr id="3" name="Recorded Sound">
            <a:hlinkClick r:id="" action="ppaction://media"/>
            <a:extLst>
              <a:ext uri="{FF2B5EF4-FFF2-40B4-BE49-F238E27FC236}">
                <a16:creationId xmlns:a16="http://schemas.microsoft.com/office/drawing/2014/main" id="{F3903ED1-1ED7-4930-953F-DB3C00380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635" y="428171"/>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4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6D1F82C6-C3A3-4FA9-ABE8-923666941C3D}"/>
              </a:ext>
            </a:extLst>
          </p:cNvPr>
          <p:cNvSpPr>
            <a:spLocks noGrp="1"/>
          </p:cNvSpPr>
          <p:nvPr>
            <p:ph type="ctrTitle"/>
          </p:nvPr>
        </p:nvSpPr>
        <p:spPr>
          <a:xfrm>
            <a:off x="250781" y="371747"/>
            <a:ext cx="3179989" cy="542925"/>
          </a:xfrm>
        </p:spPr>
        <p:txBody>
          <a:bodyPr>
            <a:noAutofit/>
          </a:bodyPr>
          <a:lstStyle/>
          <a:p>
            <a:pPr>
              <a:defRPr/>
            </a:pPr>
            <a:r>
              <a:rPr lang="en-GB" altLang="en-US" sz="4000" b="1" dirty="0">
                <a:solidFill>
                  <a:srgbClr val="2F4073"/>
                </a:solidFill>
                <a:latin typeface="Futura Heavy"/>
              </a:rPr>
              <a:t>Scenario #1 </a:t>
            </a:r>
          </a:p>
        </p:txBody>
      </p:sp>
      <p:sp>
        <p:nvSpPr>
          <p:cNvPr id="5" name="Content Placeholder 2">
            <a:extLst>
              <a:ext uri="{FF2B5EF4-FFF2-40B4-BE49-F238E27FC236}">
                <a16:creationId xmlns:a16="http://schemas.microsoft.com/office/drawing/2014/main" id="{613D6CA5-6DC3-46D9-BEE7-097803059B8F}"/>
              </a:ext>
            </a:extLst>
          </p:cNvPr>
          <p:cNvSpPr txBox="1">
            <a:spLocks/>
          </p:cNvSpPr>
          <p:nvPr/>
        </p:nvSpPr>
        <p:spPr bwMode="auto">
          <a:xfrm>
            <a:off x="250781" y="1263020"/>
            <a:ext cx="11941219" cy="5046663"/>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800" dirty="0">
                <a:solidFill>
                  <a:srgbClr val="2F4073"/>
                </a:solidFill>
                <a:latin typeface="Futura Heavy"/>
              </a:rPr>
              <a:t>You take your parent’s golf clubs to go and play a round with friends. </a:t>
            </a:r>
          </a:p>
          <a:p>
            <a:pPr>
              <a:buClr>
                <a:srgbClr val="D4D900"/>
              </a:buClr>
              <a:defRPr/>
            </a:pPr>
            <a:endParaRPr lang="en-GB" sz="2800" dirty="0">
              <a:solidFill>
                <a:srgbClr val="2F4073"/>
              </a:solidFill>
              <a:latin typeface="Futura Heavy"/>
            </a:endParaRPr>
          </a:p>
          <a:p>
            <a:pPr>
              <a:buClr>
                <a:srgbClr val="D4D900"/>
              </a:buClr>
              <a:defRPr/>
            </a:pPr>
            <a:r>
              <a:rPr lang="en-GB" sz="2800" u="sng" dirty="0">
                <a:solidFill>
                  <a:srgbClr val="2F4073"/>
                </a:solidFill>
                <a:latin typeface="Futura Heavy"/>
              </a:rPr>
              <a:t>Elements of Theft:</a:t>
            </a:r>
          </a:p>
          <a:p>
            <a:pPr marL="514350" indent="-514350">
              <a:buClr>
                <a:srgbClr val="D4D900"/>
              </a:buClr>
              <a:buFont typeface="+mj-lt"/>
              <a:buAutoNum type="arabicPeriod"/>
              <a:defRPr/>
            </a:pPr>
            <a:r>
              <a:rPr lang="en-GB" sz="2800" dirty="0">
                <a:solidFill>
                  <a:srgbClr val="2F4073"/>
                </a:solidFill>
                <a:latin typeface="Futura Heavy"/>
              </a:rPr>
              <a:t>Dishonestly (section 2 TA and </a:t>
            </a:r>
            <a:r>
              <a:rPr lang="en-GB" sz="2800" i="1" dirty="0">
                <a:solidFill>
                  <a:srgbClr val="2F4073"/>
                </a:solidFill>
                <a:latin typeface="Futura Heavy"/>
              </a:rPr>
              <a:t>Ivey)</a:t>
            </a:r>
          </a:p>
          <a:p>
            <a:pPr marL="514350" indent="-514350">
              <a:buClr>
                <a:srgbClr val="D4D900"/>
              </a:buClr>
              <a:buFont typeface="+mj-lt"/>
              <a:buAutoNum type="arabicPeriod"/>
              <a:defRPr/>
            </a:pPr>
            <a:r>
              <a:rPr lang="en-GB" sz="2800" dirty="0">
                <a:solidFill>
                  <a:srgbClr val="2F4073"/>
                </a:solidFill>
                <a:latin typeface="Futura Heavy"/>
              </a:rPr>
              <a:t>Appropriates </a:t>
            </a:r>
            <a:r>
              <a:rPr lang="en-GB" sz="2800" dirty="0" smtClean="0">
                <a:solidFill>
                  <a:srgbClr val="2F4073"/>
                </a:solidFill>
                <a:latin typeface="Futura Heavy"/>
              </a:rPr>
              <a:t>(section </a:t>
            </a:r>
            <a:r>
              <a:rPr lang="en-GB" sz="2800" dirty="0">
                <a:solidFill>
                  <a:srgbClr val="2F4073"/>
                </a:solidFill>
                <a:latin typeface="Futura Heavy"/>
              </a:rPr>
              <a:t>3 TA)</a:t>
            </a:r>
          </a:p>
          <a:p>
            <a:pPr marL="514350" indent="-514350">
              <a:buClr>
                <a:srgbClr val="D4D900"/>
              </a:buClr>
              <a:buFont typeface="+mj-lt"/>
              <a:buAutoNum type="arabicPeriod"/>
              <a:defRPr/>
            </a:pPr>
            <a:r>
              <a:rPr lang="en-GB" sz="2800" dirty="0">
                <a:solidFill>
                  <a:srgbClr val="2F4073"/>
                </a:solidFill>
                <a:latin typeface="Futura Heavy"/>
              </a:rPr>
              <a:t>Property (section 4 TA)</a:t>
            </a:r>
          </a:p>
          <a:p>
            <a:pPr marL="514350" indent="-514350">
              <a:buClr>
                <a:srgbClr val="D4D900"/>
              </a:buClr>
              <a:buFont typeface="+mj-lt"/>
              <a:buAutoNum type="arabicPeriod"/>
              <a:defRPr/>
            </a:pPr>
            <a:r>
              <a:rPr lang="en-GB" sz="2800" dirty="0">
                <a:solidFill>
                  <a:srgbClr val="2F4073"/>
                </a:solidFill>
                <a:latin typeface="Futura Heavy"/>
              </a:rPr>
              <a:t>Belonging to another (section 5 TA)</a:t>
            </a:r>
          </a:p>
          <a:p>
            <a:pPr marL="514350" indent="-514350">
              <a:buClr>
                <a:srgbClr val="D4D900"/>
              </a:buClr>
              <a:buFont typeface="+mj-lt"/>
              <a:buAutoNum type="arabicPeriod"/>
              <a:defRPr/>
            </a:pPr>
            <a:r>
              <a:rPr lang="en-US" sz="2800" dirty="0">
                <a:solidFill>
                  <a:srgbClr val="2F4073"/>
                </a:solidFill>
                <a:latin typeface="Futura Heavy"/>
              </a:rPr>
              <a:t>With the intention of permanently depriving the other of it (section 6 TA)</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14870F6A-8D15-4618-8D25-A50B7FF74DFB}"/>
              </a:ext>
            </a:extLst>
          </p:cNvPr>
          <p:cNvSpPr>
            <a:spLocks noGrp="1"/>
          </p:cNvSpPr>
          <p:nvPr>
            <p:ph type="ctrTitle"/>
          </p:nvPr>
        </p:nvSpPr>
        <p:spPr>
          <a:xfrm>
            <a:off x="311944" y="509853"/>
            <a:ext cx="9931400" cy="542925"/>
          </a:xfrm>
        </p:spPr>
        <p:txBody>
          <a:bodyPr>
            <a:noAutofit/>
          </a:bodyPr>
          <a:lstStyle/>
          <a:p>
            <a:pPr>
              <a:defRPr/>
            </a:pPr>
            <a:r>
              <a:rPr lang="en-GB" altLang="en-US" sz="4000" b="1" dirty="0">
                <a:solidFill>
                  <a:srgbClr val="2F4073"/>
                </a:solidFill>
                <a:latin typeface="Futura Heavy"/>
              </a:rPr>
              <a:t>Scenario #2 </a:t>
            </a:r>
          </a:p>
        </p:txBody>
      </p:sp>
      <p:sp>
        <p:nvSpPr>
          <p:cNvPr id="5" name="Content Placeholder 2">
            <a:extLst>
              <a:ext uri="{FF2B5EF4-FFF2-40B4-BE49-F238E27FC236}">
                <a16:creationId xmlns:a16="http://schemas.microsoft.com/office/drawing/2014/main" id="{A6620687-419B-4479-BEA4-A9371056B043}"/>
              </a:ext>
            </a:extLst>
          </p:cNvPr>
          <p:cNvSpPr txBox="1">
            <a:spLocks/>
          </p:cNvSpPr>
          <p:nvPr/>
        </p:nvSpPr>
        <p:spPr bwMode="auto">
          <a:xfrm>
            <a:off x="304800" y="1326092"/>
            <a:ext cx="11835152" cy="5046663"/>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600" dirty="0">
                <a:solidFill>
                  <a:srgbClr val="2F4073"/>
                </a:solidFill>
              </a:rPr>
              <a:t>You dispose of your sister’s headphones, mistakenly believing them </a:t>
            </a:r>
            <a:r>
              <a:rPr lang="en-GB" sz="2600" dirty="0" smtClean="0">
                <a:solidFill>
                  <a:srgbClr val="2F4073"/>
                </a:solidFill>
              </a:rPr>
              <a:t>to</a:t>
            </a:r>
          </a:p>
          <a:p>
            <a:pPr>
              <a:buClr>
                <a:srgbClr val="D4D900"/>
              </a:buClr>
              <a:defRPr/>
            </a:pPr>
            <a:r>
              <a:rPr lang="en-GB" sz="2600" dirty="0" smtClean="0">
                <a:solidFill>
                  <a:srgbClr val="2F4073"/>
                </a:solidFill>
              </a:rPr>
              <a:t>be </a:t>
            </a:r>
            <a:r>
              <a:rPr lang="en-GB" sz="2600" dirty="0">
                <a:solidFill>
                  <a:srgbClr val="2F4073"/>
                </a:solidFill>
              </a:rPr>
              <a:t>your broken ones. </a:t>
            </a:r>
          </a:p>
          <a:p>
            <a:pPr>
              <a:buClr>
                <a:srgbClr val="D4D900"/>
              </a:buClr>
              <a:defRPr/>
            </a:pPr>
            <a:endParaRPr lang="en-GB" sz="2600" dirty="0">
              <a:solidFill>
                <a:srgbClr val="2F4073"/>
              </a:solidFill>
            </a:endParaRPr>
          </a:p>
          <a:p>
            <a:pPr>
              <a:buClr>
                <a:srgbClr val="D4D900"/>
              </a:buClr>
              <a:defRPr/>
            </a:pPr>
            <a:r>
              <a:rPr lang="en-GB" sz="2600" u="sng" dirty="0">
                <a:solidFill>
                  <a:srgbClr val="2F4073"/>
                </a:solidFill>
              </a:rPr>
              <a:t>Elements of Theft:</a:t>
            </a:r>
          </a:p>
          <a:p>
            <a:pPr marL="514350" indent="-514350">
              <a:buClr>
                <a:srgbClr val="D4D900"/>
              </a:buClr>
              <a:buFont typeface="+mj-lt"/>
              <a:buAutoNum type="arabicPeriod"/>
              <a:defRPr/>
            </a:pPr>
            <a:r>
              <a:rPr lang="en-GB" sz="2600" dirty="0">
                <a:solidFill>
                  <a:srgbClr val="2F4073"/>
                </a:solidFill>
              </a:rPr>
              <a:t>Dishonestly (section 2 TA and </a:t>
            </a:r>
            <a:r>
              <a:rPr lang="en-GB" sz="2600" i="1" dirty="0">
                <a:solidFill>
                  <a:srgbClr val="2F4073"/>
                </a:solidFill>
              </a:rPr>
              <a:t>Ivey)</a:t>
            </a:r>
          </a:p>
          <a:p>
            <a:pPr marL="514350" indent="-514350">
              <a:buClr>
                <a:srgbClr val="D4D900"/>
              </a:buClr>
              <a:buFont typeface="+mj-lt"/>
              <a:buAutoNum type="arabicPeriod"/>
              <a:defRPr/>
            </a:pPr>
            <a:r>
              <a:rPr lang="en-GB" sz="2600" dirty="0">
                <a:solidFill>
                  <a:srgbClr val="2F4073"/>
                </a:solidFill>
              </a:rPr>
              <a:t>Appropriates </a:t>
            </a:r>
            <a:r>
              <a:rPr lang="en-GB" sz="2600" dirty="0" smtClean="0">
                <a:solidFill>
                  <a:srgbClr val="2F4073"/>
                </a:solidFill>
              </a:rPr>
              <a:t>(section </a:t>
            </a:r>
            <a:r>
              <a:rPr lang="en-GB" sz="2600" dirty="0">
                <a:solidFill>
                  <a:srgbClr val="2F4073"/>
                </a:solidFill>
              </a:rPr>
              <a:t>3 TA)</a:t>
            </a:r>
          </a:p>
          <a:p>
            <a:pPr marL="514350" indent="-514350">
              <a:buClr>
                <a:srgbClr val="D4D900"/>
              </a:buClr>
              <a:buFont typeface="+mj-lt"/>
              <a:buAutoNum type="arabicPeriod"/>
              <a:defRPr/>
            </a:pPr>
            <a:r>
              <a:rPr lang="en-GB" sz="2600" dirty="0">
                <a:solidFill>
                  <a:srgbClr val="2F4073"/>
                </a:solidFill>
              </a:rPr>
              <a:t>Property (section 4 TA)</a:t>
            </a:r>
          </a:p>
          <a:p>
            <a:pPr marL="514350" indent="-514350">
              <a:buClr>
                <a:srgbClr val="D4D900"/>
              </a:buClr>
              <a:buFont typeface="+mj-lt"/>
              <a:buAutoNum type="arabicPeriod"/>
              <a:defRPr/>
            </a:pPr>
            <a:r>
              <a:rPr lang="en-GB" sz="2600" dirty="0">
                <a:solidFill>
                  <a:srgbClr val="2F4073"/>
                </a:solidFill>
              </a:rPr>
              <a:t>Belonging to another (section 5 TA)</a:t>
            </a:r>
          </a:p>
          <a:p>
            <a:pPr marL="514350" indent="-514350">
              <a:buClr>
                <a:srgbClr val="D4D900"/>
              </a:buClr>
              <a:buFont typeface="+mj-lt"/>
              <a:buAutoNum type="arabicPeriod"/>
              <a:defRPr/>
            </a:pPr>
            <a:r>
              <a:rPr lang="en-US" sz="2600" dirty="0">
                <a:solidFill>
                  <a:srgbClr val="2F4073"/>
                </a:solidFill>
              </a:rPr>
              <a:t>With the intention of permanently depriving the other of it (section 6 TA)</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7C0E1CC2-99A3-4612-9C94-9618EE08E100}"/>
              </a:ext>
            </a:extLst>
          </p:cNvPr>
          <p:cNvSpPr>
            <a:spLocks noGrp="1"/>
          </p:cNvSpPr>
          <p:nvPr>
            <p:ph type="ctrTitle"/>
          </p:nvPr>
        </p:nvSpPr>
        <p:spPr>
          <a:xfrm>
            <a:off x="326617" y="389731"/>
            <a:ext cx="9931400" cy="542925"/>
          </a:xfrm>
        </p:spPr>
        <p:txBody>
          <a:bodyPr>
            <a:noAutofit/>
          </a:bodyPr>
          <a:lstStyle/>
          <a:p>
            <a:pPr>
              <a:defRPr/>
            </a:pPr>
            <a:r>
              <a:rPr lang="en-GB" altLang="en-US" sz="4000" b="1" dirty="0">
                <a:solidFill>
                  <a:srgbClr val="2F4073"/>
                </a:solidFill>
              </a:rPr>
              <a:t>Scenario #3 </a:t>
            </a:r>
          </a:p>
        </p:txBody>
      </p:sp>
      <p:sp>
        <p:nvSpPr>
          <p:cNvPr id="5" name="Content Placeholder 2">
            <a:extLst>
              <a:ext uri="{FF2B5EF4-FFF2-40B4-BE49-F238E27FC236}">
                <a16:creationId xmlns:a16="http://schemas.microsoft.com/office/drawing/2014/main" id="{B59A0D28-9F07-4203-9748-B4F94F56A6FA}"/>
              </a:ext>
            </a:extLst>
          </p:cNvPr>
          <p:cNvSpPr txBox="1">
            <a:spLocks/>
          </p:cNvSpPr>
          <p:nvPr/>
        </p:nvSpPr>
        <p:spPr bwMode="auto">
          <a:xfrm>
            <a:off x="326617" y="1228181"/>
            <a:ext cx="11288712" cy="5046663"/>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400" dirty="0">
                <a:solidFill>
                  <a:srgbClr val="2F4073"/>
                </a:solidFill>
              </a:rPr>
              <a:t>After leaving a shop you notice that the store assistant has given you change from a £10 note, when you had actually paid with a £5 note. ‘It’s my lucky day’ you think as you head for the coffee shop. </a:t>
            </a:r>
          </a:p>
          <a:p>
            <a:pPr>
              <a:buClr>
                <a:srgbClr val="D4D900"/>
              </a:buClr>
              <a:defRPr/>
            </a:pPr>
            <a:endParaRPr lang="en-GB" sz="2400" dirty="0">
              <a:solidFill>
                <a:srgbClr val="2F4073"/>
              </a:solidFill>
            </a:endParaRPr>
          </a:p>
          <a:p>
            <a:pPr>
              <a:buClr>
                <a:srgbClr val="D4D900"/>
              </a:buClr>
              <a:defRPr/>
            </a:pPr>
            <a:r>
              <a:rPr lang="en-GB" sz="2400" u="sng" dirty="0">
                <a:solidFill>
                  <a:srgbClr val="2F4073"/>
                </a:solidFill>
              </a:rPr>
              <a:t>Elements of Theft:</a:t>
            </a:r>
          </a:p>
          <a:p>
            <a:pPr marL="514350" indent="-514350">
              <a:buClr>
                <a:srgbClr val="D4D900"/>
              </a:buClr>
              <a:buFont typeface="+mj-lt"/>
              <a:buAutoNum type="arabicPeriod"/>
              <a:defRPr/>
            </a:pPr>
            <a:r>
              <a:rPr lang="en-GB" sz="2400" dirty="0">
                <a:solidFill>
                  <a:srgbClr val="2F4073"/>
                </a:solidFill>
              </a:rPr>
              <a:t>Dishonestly (section 2 TA and </a:t>
            </a:r>
            <a:r>
              <a:rPr lang="en-GB" sz="2400" i="1" dirty="0">
                <a:solidFill>
                  <a:srgbClr val="2F4073"/>
                </a:solidFill>
              </a:rPr>
              <a:t>Ivey)</a:t>
            </a:r>
          </a:p>
          <a:p>
            <a:pPr marL="514350" indent="-514350">
              <a:buClr>
                <a:srgbClr val="D4D900"/>
              </a:buClr>
              <a:buFont typeface="+mj-lt"/>
              <a:buAutoNum type="arabicPeriod"/>
              <a:defRPr/>
            </a:pPr>
            <a:r>
              <a:rPr lang="en-GB" sz="2400" dirty="0">
                <a:solidFill>
                  <a:srgbClr val="2F4073"/>
                </a:solidFill>
              </a:rPr>
              <a:t>Appropriates </a:t>
            </a:r>
            <a:r>
              <a:rPr lang="en-GB" sz="2400" dirty="0" smtClean="0">
                <a:solidFill>
                  <a:srgbClr val="2F4073"/>
                </a:solidFill>
              </a:rPr>
              <a:t>(section </a:t>
            </a:r>
            <a:r>
              <a:rPr lang="en-GB" sz="2400" dirty="0">
                <a:solidFill>
                  <a:srgbClr val="2F4073"/>
                </a:solidFill>
              </a:rPr>
              <a:t>3 TA)</a:t>
            </a:r>
          </a:p>
          <a:p>
            <a:pPr marL="514350" indent="-514350">
              <a:buClr>
                <a:srgbClr val="D4D900"/>
              </a:buClr>
              <a:buFont typeface="+mj-lt"/>
              <a:buAutoNum type="arabicPeriod"/>
              <a:defRPr/>
            </a:pPr>
            <a:r>
              <a:rPr lang="en-GB" sz="2400" dirty="0">
                <a:solidFill>
                  <a:srgbClr val="2F4073"/>
                </a:solidFill>
              </a:rPr>
              <a:t>Property (section 4 TA)</a:t>
            </a:r>
          </a:p>
          <a:p>
            <a:pPr marL="514350" indent="-514350">
              <a:buClr>
                <a:srgbClr val="D4D900"/>
              </a:buClr>
              <a:buFont typeface="+mj-lt"/>
              <a:buAutoNum type="arabicPeriod"/>
              <a:defRPr/>
            </a:pPr>
            <a:r>
              <a:rPr lang="en-GB" sz="2400" dirty="0">
                <a:solidFill>
                  <a:srgbClr val="2F4073"/>
                </a:solidFill>
              </a:rPr>
              <a:t>Belonging to another (section 5 TA)</a:t>
            </a:r>
          </a:p>
          <a:p>
            <a:pPr marL="514350" indent="-514350">
              <a:buClr>
                <a:srgbClr val="D4D900"/>
              </a:buClr>
              <a:buFont typeface="+mj-lt"/>
              <a:buAutoNum type="arabicPeriod"/>
              <a:defRPr/>
            </a:pPr>
            <a:r>
              <a:rPr lang="en-US" sz="2400" dirty="0">
                <a:solidFill>
                  <a:srgbClr val="2F4073"/>
                </a:solidFill>
              </a:rPr>
              <a:t>With the intention of permanently depriving the other of it (section 6 TA)</a:t>
            </a:r>
          </a:p>
          <a:p>
            <a:pPr>
              <a:buClr>
                <a:srgbClr val="D4D900"/>
              </a:buClr>
              <a:defRPr/>
            </a:pPr>
            <a:r>
              <a:rPr lang="en-US" sz="2400" dirty="0">
                <a:solidFill>
                  <a:srgbClr val="2F4073"/>
                </a:solidFill>
              </a:rPr>
              <a:t>								</a:t>
            </a:r>
            <a:r>
              <a:rPr lang="en-US" sz="2400" b="1" dirty="0">
                <a:solidFill>
                  <a:srgbClr val="2F4073"/>
                </a:solidFill>
              </a:rPr>
              <a:t>….........and finally………</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97B54014-C492-4C3F-97C3-DDD1ADCDEAFA}"/>
              </a:ext>
            </a:extLst>
          </p:cNvPr>
          <p:cNvSpPr>
            <a:spLocks noGrp="1"/>
          </p:cNvSpPr>
          <p:nvPr>
            <p:ph type="ctrTitle"/>
          </p:nvPr>
        </p:nvSpPr>
        <p:spPr>
          <a:xfrm>
            <a:off x="348192" y="500282"/>
            <a:ext cx="9931400" cy="544513"/>
          </a:xfrm>
        </p:spPr>
        <p:txBody>
          <a:bodyPr>
            <a:noAutofit/>
          </a:bodyPr>
          <a:lstStyle/>
          <a:p>
            <a:pPr>
              <a:defRPr/>
            </a:pPr>
            <a:r>
              <a:rPr lang="en-GB" altLang="en-US" sz="4000" b="1" dirty="0">
                <a:solidFill>
                  <a:srgbClr val="2F4073"/>
                </a:solidFill>
              </a:rPr>
              <a:t>Some additional reading……</a:t>
            </a:r>
          </a:p>
        </p:txBody>
      </p:sp>
      <p:sp>
        <p:nvSpPr>
          <p:cNvPr id="5" name="Content Placeholder 2">
            <a:extLst>
              <a:ext uri="{FF2B5EF4-FFF2-40B4-BE49-F238E27FC236}">
                <a16:creationId xmlns:a16="http://schemas.microsoft.com/office/drawing/2014/main" id="{76B9F299-9EA7-4CAF-8432-155209A94F7F}"/>
              </a:ext>
            </a:extLst>
          </p:cNvPr>
          <p:cNvSpPr txBox="1">
            <a:spLocks/>
          </p:cNvSpPr>
          <p:nvPr/>
        </p:nvSpPr>
        <p:spPr bwMode="auto">
          <a:xfrm>
            <a:off x="276003" y="1365565"/>
            <a:ext cx="11618912" cy="5229225"/>
          </a:xfrm>
          <a:prstGeom prst="rect">
            <a:avLst/>
          </a:prstGeom>
          <a:noFill/>
          <a:ln>
            <a:noFill/>
          </a:ln>
        </p:spPr>
        <p:txBody>
          <a:bodyPr anchor="t">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GB" sz="2400" dirty="0">
                <a:solidFill>
                  <a:srgbClr val="2F4073"/>
                </a:solidFill>
              </a:rPr>
              <a:t>There are a number of articles on the issues surrounding the definition </a:t>
            </a:r>
            <a:r>
              <a:rPr lang="en-GB" sz="2400" dirty="0" smtClean="0">
                <a:solidFill>
                  <a:srgbClr val="2F4073"/>
                </a:solidFill>
              </a:rPr>
              <a:t>of </a:t>
            </a:r>
            <a:r>
              <a:rPr lang="en-GB" sz="2400" dirty="0">
                <a:solidFill>
                  <a:srgbClr val="2F4073"/>
                </a:solidFill>
              </a:rPr>
              <a:t>‘dishonesty’. </a:t>
            </a:r>
            <a:r>
              <a:rPr lang="en-GB" sz="2400" dirty="0" smtClean="0">
                <a:solidFill>
                  <a:srgbClr val="2F4073"/>
                </a:solidFill>
              </a:rPr>
              <a:t>Many</a:t>
            </a:r>
            <a:r>
              <a:rPr lang="en-GB" sz="2400" dirty="0">
                <a:solidFill>
                  <a:srgbClr val="2F4073"/>
                </a:solidFill>
              </a:rPr>
              <a:t>, however, are only accessible on sites for which you need a subscription. </a:t>
            </a:r>
            <a:r>
              <a:rPr lang="en-GB" sz="2400" dirty="0" smtClean="0">
                <a:solidFill>
                  <a:srgbClr val="2F4073"/>
                </a:solidFill>
              </a:rPr>
              <a:t>You </a:t>
            </a:r>
            <a:r>
              <a:rPr lang="en-GB" sz="2400" dirty="0">
                <a:solidFill>
                  <a:srgbClr val="2F4073"/>
                </a:solidFill>
              </a:rPr>
              <a:t>will have access to all of these sites when you begin your studies.  Until then, here is one article which is accessible for free</a:t>
            </a:r>
            <a:r>
              <a:rPr lang="en-GB" sz="2400" dirty="0" smtClean="0">
                <a:solidFill>
                  <a:srgbClr val="2F4073"/>
                </a:solidFill>
              </a:rPr>
              <a:t>:</a:t>
            </a:r>
          </a:p>
          <a:p>
            <a:pPr>
              <a:buClr>
                <a:srgbClr val="D4D900"/>
              </a:buClr>
              <a:defRPr/>
            </a:pPr>
            <a:endParaRPr lang="en-GB" sz="2400" dirty="0">
              <a:solidFill>
                <a:srgbClr val="2F4073"/>
              </a:solidFill>
            </a:endParaRPr>
          </a:p>
          <a:p>
            <a:pPr>
              <a:buClr>
                <a:srgbClr val="D4D900"/>
              </a:buClr>
              <a:defRPr/>
            </a:pPr>
            <a:r>
              <a:rPr lang="en-GB" sz="2400" b="1" dirty="0">
                <a:solidFill>
                  <a:srgbClr val="2F4073"/>
                </a:solidFill>
              </a:rPr>
              <a:t>Virgo, ‘Cheating and Dishonesty’ (2018) 77 Cambridge Law Journal 18      </a:t>
            </a:r>
          </a:p>
          <a:p>
            <a:pPr>
              <a:buClr>
                <a:srgbClr val="D4D900"/>
              </a:buClr>
              <a:defRPr/>
            </a:pPr>
            <a:r>
              <a:rPr lang="en-GB" sz="2400" dirty="0">
                <a:solidFill>
                  <a:srgbClr val="2F4073"/>
                </a:solidFill>
              </a:rPr>
              <a:t>Accessible via:</a:t>
            </a:r>
          </a:p>
          <a:p>
            <a:pPr>
              <a:buClr>
                <a:srgbClr val="D4D900"/>
              </a:buClr>
              <a:defRPr/>
            </a:pPr>
            <a:r>
              <a:rPr lang="en-GB" sz="2400" dirty="0">
                <a:solidFill>
                  <a:srgbClr val="2F4073"/>
                </a:solidFill>
              </a:rPr>
              <a:t> </a:t>
            </a:r>
            <a:r>
              <a:rPr lang="en-GB" sz="2400" dirty="0">
                <a:solidFill>
                  <a:srgbClr val="2F4073"/>
                </a:solidFill>
                <a:hlinkClick r:id="rId4"/>
              </a:rPr>
              <a:t>https://www.cambridge.org/core/journals/cambridge-law-journal/article/cheating-and-dishonesty/9B8EFE2AE2FB868201C177874F803CF4/core-reader</a:t>
            </a:r>
            <a:r>
              <a:rPr lang="en-GB" sz="2400" dirty="0">
                <a:solidFill>
                  <a:srgbClr val="2F4073"/>
                </a:solidFill>
              </a:rPr>
              <a:t> </a:t>
            </a:r>
          </a:p>
          <a:p>
            <a:pPr>
              <a:buClr>
                <a:srgbClr val="D4D900"/>
              </a:buClr>
              <a:defRPr/>
            </a:pPr>
            <a:r>
              <a:rPr lang="en-US" sz="2400" b="1" dirty="0">
                <a:solidFill>
                  <a:srgbClr val="2F4073"/>
                </a:solidFill>
              </a:rPr>
              <a:t>Finally…. well done for making the effort to work your way through this and best of luck with your future studies. </a:t>
            </a:r>
            <a:endParaRPr lang="en-GB" sz="2400" b="1" dirty="0">
              <a:solidFill>
                <a:srgbClr val="2F4073"/>
              </a:solidFill>
            </a:endParaRPr>
          </a:p>
        </p:txBody>
      </p:sp>
      <p:pic>
        <p:nvPicPr>
          <p:cNvPr id="24581" name="Picture 3" descr="A picture containing drawing&#10;&#10;Description automatically generated">
            <a:extLst>
              <a:ext uri="{FF2B5EF4-FFF2-40B4-BE49-F238E27FC236}">
                <a16:creationId xmlns:a16="http://schemas.microsoft.com/office/drawing/2014/main" id="{2DD9B935-7E59-4FD6-A74C-139B24448C1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279592" y="5499100"/>
            <a:ext cx="174307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0DE86C32-AA2A-4B5E-98E3-259FDC1E6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2733" y="366139"/>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2">
            <a:extLst>
              <a:ext uri="{FF2B5EF4-FFF2-40B4-BE49-F238E27FC236}">
                <a16:creationId xmlns:a16="http://schemas.microsoft.com/office/drawing/2014/main" id="{F9FB7E9A-003C-4A97-8654-64B011E88964}"/>
              </a:ext>
            </a:extLst>
          </p:cNvPr>
          <p:cNvSpPr txBox="1">
            <a:spLocks/>
          </p:cNvSpPr>
          <p:nvPr/>
        </p:nvSpPr>
        <p:spPr bwMode="auto">
          <a:xfrm>
            <a:off x="515938" y="1490663"/>
            <a:ext cx="60086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eaLnBrk="1" hangingPunct="1"/>
            <a:endParaRPr lang="en-GB" altLang="en-US">
              <a:solidFill>
                <a:srgbClr val="2F4073"/>
              </a:solidFill>
              <a:cs typeface="Open Sans Light" pitchFamily="34" charset="0"/>
            </a:endParaRPr>
          </a:p>
        </p:txBody>
      </p:sp>
      <p:sp>
        <p:nvSpPr>
          <p:cNvPr id="5" name="Title 21">
            <a:extLst>
              <a:ext uri="{FF2B5EF4-FFF2-40B4-BE49-F238E27FC236}">
                <a16:creationId xmlns:a16="http://schemas.microsoft.com/office/drawing/2014/main" id="{DBC0E4F6-CC2B-4C3F-B308-442497BBB370}"/>
              </a:ext>
            </a:extLst>
          </p:cNvPr>
          <p:cNvSpPr txBox="1">
            <a:spLocks/>
          </p:cNvSpPr>
          <p:nvPr/>
        </p:nvSpPr>
        <p:spPr bwMode="auto">
          <a:xfrm>
            <a:off x="1146705" y="1494367"/>
            <a:ext cx="111601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eaLnBrk="1" hangingPunct="1">
              <a:spcBef>
                <a:spcPct val="0"/>
              </a:spcBef>
              <a:buFontTx/>
              <a:buNone/>
            </a:pPr>
            <a:r>
              <a:rPr lang="en-GB" altLang="en-US" sz="4800" b="1">
                <a:solidFill>
                  <a:srgbClr val="2F4073"/>
                </a:solidFill>
                <a:latin typeface="Futura Heavy"/>
                <a:ea typeface="Futura Heavy"/>
                <a:cs typeface="Futura Heavy"/>
              </a:rPr>
              <a:t>Thank you and best of luck!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2BC74B08-B98B-4A75-A8AA-660200808DB8}"/>
              </a:ext>
            </a:extLst>
          </p:cNvPr>
          <p:cNvSpPr>
            <a:spLocks noGrp="1"/>
          </p:cNvSpPr>
          <p:nvPr>
            <p:ph type="ctrTitle"/>
          </p:nvPr>
        </p:nvSpPr>
        <p:spPr>
          <a:xfrm>
            <a:off x="435655" y="581025"/>
            <a:ext cx="9929812" cy="544513"/>
          </a:xfrm>
        </p:spPr>
        <p:txBody>
          <a:bodyPr>
            <a:noAutofit/>
          </a:bodyPr>
          <a:lstStyle/>
          <a:p>
            <a:pPr>
              <a:defRPr/>
            </a:pPr>
            <a:r>
              <a:rPr lang="en-GB" altLang="en-US" sz="4000" b="1" dirty="0">
                <a:solidFill>
                  <a:srgbClr val="2F4073"/>
                </a:solidFill>
                <a:latin typeface="Futura Heavy"/>
              </a:rPr>
              <a:t>Why is ‘dishonesty’ a key concept?</a:t>
            </a:r>
          </a:p>
        </p:txBody>
      </p:sp>
      <p:sp>
        <p:nvSpPr>
          <p:cNvPr id="9220" name="Content Placeholder 2">
            <a:extLst>
              <a:ext uri="{FF2B5EF4-FFF2-40B4-BE49-F238E27FC236}">
                <a16:creationId xmlns:a16="http://schemas.microsoft.com/office/drawing/2014/main" id="{9569BD3C-8DBC-4BD9-9939-8182CC2C0E6E}"/>
              </a:ext>
            </a:extLst>
          </p:cNvPr>
          <p:cNvSpPr txBox="1">
            <a:spLocks/>
          </p:cNvSpPr>
          <p:nvPr/>
        </p:nvSpPr>
        <p:spPr bwMode="auto">
          <a:xfrm>
            <a:off x="392113" y="1576388"/>
            <a:ext cx="10672762"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a:buClr>
                <a:srgbClr val="D4D900"/>
              </a:buClr>
              <a:buFont typeface="Wingdings" panose="05000000000000000000" pitchFamily="2" charset="2"/>
              <a:buChar char="§"/>
            </a:pPr>
            <a:r>
              <a:rPr lang="en-GB" altLang="en-US" dirty="0">
                <a:solidFill>
                  <a:srgbClr val="2F4073"/>
                </a:solidFill>
                <a:latin typeface="Futura Heavy"/>
              </a:rPr>
              <a:t>Crucial element in a number of criminal offences, </a:t>
            </a:r>
            <a:r>
              <a:rPr lang="en-GB" altLang="en-US" dirty="0" err="1">
                <a:solidFill>
                  <a:srgbClr val="2F4073"/>
                </a:solidFill>
                <a:latin typeface="Futura Heavy"/>
              </a:rPr>
              <a:t>e.g</a:t>
            </a:r>
            <a:r>
              <a:rPr lang="en-GB" altLang="en-US" dirty="0">
                <a:solidFill>
                  <a:srgbClr val="2F4073"/>
                </a:solidFill>
                <a:latin typeface="Futura Heavy"/>
              </a:rPr>
              <a:t>:</a:t>
            </a:r>
            <a:br>
              <a:rPr lang="en-GB" altLang="en-US" dirty="0">
                <a:solidFill>
                  <a:srgbClr val="2F4073"/>
                </a:solidFill>
                <a:latin typeface="Futura Heavy"/>
              </a:rPr>
            </a:br>
            <a:endParaRPr lang="en-GB" altLang="en-US" dirty="0">
              <a:solidFill>
                <a:srgbClr val="2F4073"/>
              </a:solidFill>
              <a:latin typeface="Futura Heavy"/>
            </a:endParaRPr>
          </a:p>
          <a:p>
            <a:pPr lvl="1">
              <a:buClr>
                <a:srgbClr val="D4D900"/>
              </a:buClr>
              <a:buFont typeface="Wingdings" panose="05000000000000000000" pitchFamily="2" charset="2"/>
              <a:buChar char="§"/>
            </a:pPr>
            <a:r>
              <a:rPr lang="en-GB" altLang="en-US" sz="2800" dirty="0">
                <a:solidFill>
                  <a:srgbClr val="2F4073"/>
                </a:solidFill>
                <a:latin typeface="Futura Heavy"/>
              </a:rPr>
              <a:t>Theft</a:t>
            </a:r>
          </a:p>
          <a:p>
            <a:pPr lvl="1">
              <a:buClr>
                <a:srgbClr val="D4D900"/>
              </a:buClr>
              <a:buFont typeface="Wingdings" panose="05000000000000000000" pitchFamily="2" charset="2"/>
              <a:buChar char="§"/>
            </a:pPr>
            <a:r>
              <a:rPr lang="en-GB" altLang="en-US" sz="2800" dirty="0">
                <a:solidFill>
                  <a:srgbClr val="2F4073"/>
                </a:solidFill>
                <a:latin typeface="Futura Heavy"/>
              </a:rPr>
              <a:t>Fraud</a:t>
            </a:r>
          </a:p>
          <a:p>
            <a:pPr lvl="1">
              <a:buClr>
                <a:srgbClr val="D4D900"/>
              </a:buClr>
              <a:buFont typeface="Wingdings" panose="05000000000000000000" pitchFamily="2" charset="2"/>
              <a:buChar char="§"/>
            </a:pPr>
            <a:r>
              <a:rPr lang="en-GB" altLang="en-US" sz="2800" dirty="0">
                <a:solidFill>
                  <a:srgbClr val="2F4073"/>
                </a:solidFill>
                <a:latin typeface="Futura Heavy"/>
              </a:rPr>
              <a:t>Obtaining property, pecuniary advantage </a:t>
            </a:r>
            <a:r>
              <a:rPr lang="en-GB" altLang="en-US" sz="2800" dirty="0" smtClean="0">
                <a:solidFill>
                  <a:srgbClr val="2F4073"/>
                </a:solidFill>
                <a:latin typeface="Futura Heavy"/>
              </a:rPr>
              <a:t>or</a:t>
            </a:r>
          </a:p>
          <a:p>
            <a:pPr marL="457200" lvl="1" indent="0">
              <a:buClr>
                <a:srgbClr val="D4D900"/>
              </a:buClr>
              <a:buNone/>
            </a:pPr>
            <a:r>
              <a:rPr lang="en-GB" altLang="en-US" sz="2800" dirty="0" smtClean="0">
                <a:solidFill>
                  <a:srgbClr val="2F4073"/>
                </a:solidFill>
                <a:latin typeface="Futura Heavy"/>
              </a:rPr>
              <a:t>   services </a:t>
            </a:r>
            <a:r>
              <a:rPr lang="en-GB" altLang="en-US" sz="2800" dirty="0">
                <a:solidFill>
                  <a:srgbClr val="2F4073"/>
                </a:solidFill>
                <a:latin typeface="Futura Heavy"/>
              </a:rPr>
              <a:t>by deception</a:t>
            </a:r>
          </a:p>
          <a:p>
            <a:pPr lvl="1">
              <a:buClr>
                <a:srgbClr val="D4D900"/>
              </a:buClr>
              <a:buFont typeface="Wingdings" panose="05000000000000000000" pitchFamily="2" charset="2"/>
              <a:buChar char="§"/>
            </a:pPr>
            <a:r>
              <a:rPr lang="en-GB" altLang="en-US" sz="2800" dirty="0">
                <a:solidFill>
                  <a:srgbClr val="2F4073"/>
                </a:solidFill>
                <a:latin typeface="Futura Heavy"/>
              </a:rPr>
              <a:t>Burglary</a:t>
            </a:r>
          </a:p>
          <a:p>
            <a:pPr lvl="1">
              <a:buClr>
                <a:srgbClr val="D4D900"/>
              </a:buClr>
              <a:buFont typeface="Wingdings" panose="05000000000000000000" pitchFamily="2" charset="2"/>
              <a:buChar char="§"/>
            </a:pPr>
            <a:r>
              <a:rPr lang="en-GB" altLang="en-US" sz="2800" dirty="0">
                <a:solidFill>
                  <a:srgbClr val="2F4073"/>
                </a:solidFill>
                <a:latin typeface="Futura Heavy"/>
              </a:rPr>
              <a:t>Robbery</a:t>
            </a:r>
          </a:p>
          <a:p>
            <a:pPr lvl="1">
              <a:buClr>
                <a:srgbClr val="D4D900"/>
              </a:buClr>
              <a:buFont typeface="Wingdings" panose="05000000000000000000" pitchFamily="2" charset="2"/>
              <a:buChar char="§"/>
            </a:pPr>
            <a:r>
              <a:rPr lang="en-GB" altLang="en-US" sz="2800" dirty="0">
                <a:solidFill>
                  <a:srgbClr val="2F4073"/>
                </a:solidFill>
                <a:latin typeface="Futura Heavy"/>
              </a:rPr>
              <a:t>False accounting</a:t>
            </a:r>
          </a:p>
        </p:txBody>
      </p:sp>
      <p:pic>
        <p:nvPicPr>
          <p:cNvPr id="3" name="Recorded Sound">
            <a:hlinkClick r:id="" action="ppaction://media"/>
            <a:extLst>
              <a:ext uri="{FF2B5EF4-FFF2-40B4-BE49-F238E27FC236}">
                <a16:creationId xmlns:a16="http://schemas.microsoft.com/office/drawing/2014/main" id="{8BA84F1D-FEB9-41B1-BC97-17326F2D2D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0516" y="1654765"/>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5E233263-0396-402B-A430-7C1ACE90D277}"/>
              </a:ext>
            </a:extLst>
          </p:cNvPr>
          <p:cNvSpPr>
            <a:spLocks noGrp="1"/>
          </p:cNvSpPr>
          <p:nvPr>
            <p:ph type="ctrTitle"/>
          </p:nvPr>
        </p:nvSpPr>
        <p:spPr>
          <a:xfrm>
            <a:off x="514350" y="338138"/>
            <a:ext cx="9931400" cy="544512"/>
          </a:xfrm>
        </p:spPr>
        <p:txBody>
          <a:bodyPr>
            <a:noAutofit/>
          </a:bodyPr>
          <a:lstStyle/>
          <a:p>
            <a:pPr>
              <a:defRPr/>
            </a:pPr>
            <a:r>
              <a:rPr lang="en-GB" altLang="en-US" sz="4000" b="1" dirty="0">
                <a:solidFill>
                  <a:srgbClr val="2F4073"/>
                </a:solidFill>
                <a:latin typeface="Futura Heavy"/>
              </a:rPr>
              <a:t>Theft</a:t>
            </a:r>
          </a:p>
        </p:txBody>
      </p:sp>
      <p:sp>
        <p:nvSpPr>
          <p:cNvPr id="5" name="Content Placeholder 2">
            <a:extLst>
              <a:ext uri="{FF2B5EF4-FFF2-40B4-BE49-F238E27FC236}">
                <a16:creationId xmlns:a16="http://schemas.microsoft.com/office/drawing/2014/main" id="{CAB71236-AEBE-4838-9A7F-F5EC391C5603}"/>
              </a:ext>
            </a:extLst>
          </p:cNvPr>
          <p:cNvSpPr txBox="1">
            <a:spLocks/>
          </p:cNvSpPr>
          <p:nvPr/>
        </p:nvSpPr>
        <p:spPr bwMode="auto">
          <a:xfrm>
            <a:off x="514350" y="1406525"/>
            <a:ext cx="10747375" cy="4670425"/>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Clr>
                <a:srgbClr val="D4D900"/>
              </a:buClr>
              <a:buFont typeface="Wingdings" panose="05000000000000000000" pitchFamily="2" charset="2"/>
              <a:buChar char="§"/>
              <a:defRPr/>
            </a:pPr>
            <a:r>
              <a:rPr lang="en-GB" sz="2800" dirty="0">
                <a:solidFill>
                  <a:srgbClr val="2F4073"/>
                </a:solidFill>
                <a:latin typeface="Futura Heavy"/>
              </a:rPr>
              <a:t>Theft Act 1968</a:t>
            </a:r>
          </a:p>
          <a:p>
            <a:pPr marL="342900" indent="-342900">
              <a:buClr>
                <a:srgbClr val="D4D900"/>
              </a:buClr>
              <a:buFont typeface="Wingdings" panose="05000000000000000000" pitchFamily="2" charset="2"/>
              <a:buChar char="§"/>
              <a:defRPr/>
            </a:pPr>
            <a:r>
              <a:rPr lang="en-GB" sz="2800" dirty="0">
                <a:solidFill>
                  <a:srgbClr val="2F4073"/>
                </a:solidFill>
                <a:latin typeface="Futura Heavy"/>
              </a:rPr>
              <a:t>Locate via </a:t>
            </a:r>
            <a:r>
              <a:rPr lang="en-GB" sz="2800" dirty="0">
                <a:solidFill>
                  <a:srgbClr val="2F4073"/>
                </a:solidFill>
                <a:latin typeface="Futura Heavy"/>
                <a:hlinkClick r:id="rId4"/>
              </a:rPr>
              <a:t>www.legislation.gov.uk</a:t>
            </a:r>
            <a:endParaRPr lang="en-GB" sz="2800" dirty="0">
              <a:solidFill>
                <a:srgbClr val="2F4073"/>
              </a:solidFill>
              <a:latin typeface="Futura Heavy"/>
            </a:endParaRPr>
          </a:p>
          <a:p>
            <a:pPr marL="342900" indent="-342900">
              <a:buClr>
                <a:srgbClr val="D4D900"/>
              </a:buClr>
              <a:buFont typeface="Wingdings" panose="05000000000000000000" pitchFamily="2" charset="2"/>
              <a:buChar char="§"/>
              <a:defRPr/>
            </a:pPr>
            <a:r>
              <a:rPr lang="en-GB" sz="2800" dirty="0">
                <a:solidFill>
                  <a:srgbClr val="2F4073"/>
                </a:solidFill>
                <a:latin typeface="Futura Heavy"/>
              </a:rPr>
              <a:t>Section 1 (1) of the Theft Act :</a:t>
            </a:r>
          </a:p>
          <a:p>
            <a:pPr>
              <a:buClr>
                <a:srgbClr val="D4D900"/>
              </a:buClr>
              <a:defRPr/>
            </a:pPr>
            <a:r>
              <a:rPr lang="en-GB" sz="2800" dirty="0">
                <a:solidFill>
                  <a:srgbClr val="2F4073"/>
                </a:solidFill>
                <a:latin typeface="Futura Heavy"/>
              </a:rPr>
              <a:t>   	</a:t>
            </a:r>
          </a:p>
          <a:p>
            <a:pPr>
              <a:buClr>
                <a:srgbClr val="D4D900"/>
              </a:buClr>
              <a:defRPr/>
            </a:pPr>
            <a:r>
              <a:rPr lang="en-GB" sz="2800" dirty="0" smtClean="0">
                <a:solidFill>
                  <a:srgbClr val="2F4073"/>
                </a:solidFill>
                <a:latin typeface="Futura Heavy"/>
              </a:rPr>
              <a:t>	“</a:t>
            </a:r>
            <a:r>
              <a:rPr lang="en-GB" sz="2800" dirty="0">
                <a:solidFill>
                  <a:srgbClr val="0070C0"/>
                </a:solidFill>
                <a:latin typeface="Futura Heavy"/>
              </a:rPr>
              <a:t>A person is guilty of theft if he dishonestly appropriates 	property belonging to another with the intention of 	permanently depriving the other of it.</a:t>
            </a:r>
            <a:r>
              <a:rPr lang="en-GB" sz="2800" dirty="0">
                <a:solidFill>
                  <a:srgbClr val="2F4073"/>
                </a:solidFill>
                <a:latin typeface="Futura Heavy"/>
              </a:rPr>
              <a:t>..” </a:t>
            </a:r>
          </a:p>
          <a:p>
            <a:pPr marL="342900" indent="-342900">
              <a:buClr>
                <a:srgbClr val="D4D900"/>
              </a:buClr>
              <a:buFont typeface="Wingdings" panose="05000000000000000000" pitchFamily="2" charset="2"/>
              <a:buChar char="§"/>
              <a:defRPr/>
            </a:pPr>
            <a:endParaRPr lang="en-GB" sz="2800" dirty="0">
              <a:solidFill>
                <a:srgbClr val="2F4073"/>
              </a:solidFill>
              <a:latin typeface="Futura Heavy"/>
            </a:endParaRPr>
          </a:p>
          <a:p>
            <a:pPr>
              <a:buClr>
                <a:srgbClr val="D4D900"/>
              </a:buClr>
              <a:defRPr/>
            </a:pPr>
            <a:endParaRPr lang="en-US" sz="2800" dirty="0">
              <a:solidFill>
                <a:srgbClr val="2F4073"/>
              </a:solidFill>
              <a:latin typeface="Futura Heavy"/>
            </a:endParaRPr>
          </a:p>
        </p:txBody>
      </p:sp>
      <p:pic>
        <p:nvPicPr>
          <p:cNvPr id="10245" name="Picture 3" descr="A picture containing drawing&#10;&#10;Description automatically generated">
            <a:extLst>
              <a:ext uri="{FF2B5EF4-FFF2-40B4-BE49-F238E27FC236}">
                <a16:creationId xmlns:a16="http://schemas.microsoft.com/office/drawing/2014/main" id="{0AD0361D-077C-428C-BEAD-FD0A2386C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0687" y="4183479"/>
            <a:ext cx="1924593" cy="18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C3076E7B-2279-4804-B2C9-40DC875794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3861" y="1539489"/>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C5445517-CABE-451A-9E6F-DBBC1E432F02}"/>
              </a:ext>
            </a:extLst>
          </p:cNvPr>
          <p:cNvSpPr>
            <a:spLocks noGrp="1"/>
          </p:cNvSpPr>
          <p:nvPr>
            <p:ph type="ctrTitle"/>
          </p:nvPr>
        </p:nvSpPr>
        <p:spPr>
          <a:xfrm>
            <a:off x="514350" y="338138"/>
            <a:ext cx="9931400" cy="544512"/>
          </a:xfrm>
        </p:spPr>
        <p:txBody>
          <a:bodyPr>
            <a:noAutofit/>
          </a:bodyPr>
          <a:lstStyle/>
          <a:p>
            <a:pPr>
              <a:defRPr/>
            </a:pPr>
            <a:r>
              <a:rPr lang="en-GB" altLang="en-US" sz="4000" b="1" dirty="0">
                <a:solidFill>
                  <a:srgbClr val="2F4073"/>
                </a:solidFill>
                <a:latin typeface="Futura Heavy"/>
              </a:rPr>
              <a:t>Theft</a:t>
            </a:r>
          </a:p>
        </p:txBody>
      </p:sp>
      <p:sp>
        <p:nvSpPr>
          <p:cNvPr id="5" name="Content Placeholder 2">
            <a:extLst>
              <a:ext uri="{FF2B5EF4-FFF2-40B4-BE49-F238E27FC236}">
                <a16:creationId xmlns:a16="http://schemas.microsoft.com/office/drawing/2014/main" id="{ED140357-DDB7-4DCB-A29C-5C8A9FDF90BB}"/>
              </a:ext>
            </a:extLst>
          </p:cNvPr>
          <p:cNvSpPr txBox="1">
            <a:spLocks/>
          </p:cNvSpPr>
          <p:nvPr/>
        </p:nvSpPr>
        <p:spPr bwMode="auto">
          <a:xfrm>
            <a:off x="204016" y="1021994"/>
            <a:ext cx="11110913" cy="4670425"/>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buClr>
                <a:srgbClr val="D4D900"/>
              </a:buClr>
              <a:defRPr/>
            </a:pPr>
            <a:r>
              <a:rPr lang="en-GB" sz="2800" dirty="0">
                <a:solidFill>
                  <a:srgbClr val="2F4073"/>
                </a:solidFill>
              </a:rPr>
              <a:t>“</a:t>
            </a:r>
            <a:r>
              <a:rPr lang="en-GB" sz="2800" dirty="0">
                <a:solidFill>
                  <a:schemeClr val="accent2">
                    <a:lumMod val="75000"/>
                  </a:schemeClr>
                </a:solidFill>
              </a:rPr>
              <a:t>A person is guilty of theft if he dishonestly </a:t>
            </a:r>
            <a:r>
              <a:rPr lang="en-GB" sz="2800" dirty="0" smtClean="0">
                <a:solidFill>
                  <a:schemeClr val="accent2">
                    <a:lumMod val="75000"/>
                  </a:schemeClr>
                </a:solidFill>
              </a:rPr>
              <a:t>appropriates</a:t>
            </a:r>
          </a:p>
          <a:p>
            <a:pPr>
              <a:lnSpc>
                <a:spcPct val="100000"/>
              </a:lnSpc>
              <a:spcBef>
                <a:spcPts val="0"/>
              </a:spcBef>
              <a:buClr>
                <a:srgbClr val="D4D900"/>
              </a:buClr>
              <a:defRPr/>
            </a:pPr>
            <a:r>
              <a:rPr lang="en-GB" sz="2800" dirty="0">
                <a:solidFill>
                  <a:schemeClr val="accent2">
                    <a:lumMod val="75000"/>
                  </a:schemeClr>
                </a:solidFill>
              </a:rPr>
              <a:t> </a:t>
            </a:r>
            <a:r>
              <a:rPr lang="en-GB" sz="2800" dirty="0" smtClean="0">
                <a:solidFill>
                  <a:schemeClr val="accent2">
                    <a:lumMod val="75000"/>
                  </a:schemeClr>
                </a:solidFill>
              </a:rPr>
              <a:t>property </a:t>
            </a:r>
            <a:r>
              <a:rPr lang="en-GB" sz="2800" dirty="0">
                <a:solidFill>
                  <a:schemeClr val="accent2">
                    <a:lumMod val="75000"/>
                  </a:schemeClr>
                </a:solidFill>
              </a:rPr>
              <a:t>belonging to another with the intention </a:t>
            </a:r>
            <a:r>
              <a:rPr lang="en-GB" sz="2800" dirty="0" smtClean="0">
                <a:solidFill>
                  <a:schemeClr val="accent2">
                    <a:lumMod val="75000"/>
                  </a:schemeClr>
                </a:solidFill>
              </a:rPr>
              <a:t>of</a:t>
            </a:r>
          </a:p>
          <a:p>
            <a:pPr>
              <a:lnSpc>
                <a:spcPct val="100000"/>
              </a:lnSpc>
              <a:spcBef>
                <a:spcPts val="0"/>
              </a:spcBef>
              <a:buClr>
                <a:srgbClr val="D4D900"/>
              </a:buClr>
              <a:defRPr/>
            </a:pPr>
            <a:r>
              <a:rPr lang="en-GB" sz="2800" dirty="0">
                <a:solidFill>
                  <a:schemeClr val="accent2">
                    <a:lumMod val="75000"/>
                  </a:schemeClr>
                </a:solidFill>
              </a:rPr>
              <a:t> </a:t>
            </a:r>
            <a:r>
              <a:rPr lang="en-GB" sz="2800" dirty="0" smtClean="0">
                <a:solidFill>
                  <a:schemeClr val="accent2">
                    <a:lumMod val="75000"/>
                  </a:schemeClr>
                </a:solidFill>
              </a:rPr>
              <a:t>permanently </a:t>
            </a:r>
            <a:r>
              <a:rPr lang="en-GB" sz="2800" dirty="0">
                <a:solidFill>
                  <a:schemeClr val="accent2">
                    <a:lumMod val="75000"/>
                  </a:schemeClr>
                </a:solidFill>
              </a:rPr>
              <a:t>depriving the other of it</a:t>
            </a:r>
            <a:r>
              <a:rPr lang="en-GB" sz="2800" dirty="0">
                <a:solidFill>
                  <a:srgbClr val="2F4073"/>
                </a:solidFill>
              </a:rPr>
              <a:t>…..” </a:t>
            </a:r>
          </a:p>
          <a:p>
            <a:pPr>
              <a:lnSpc>
                <a:spcPct val="100000"/>
              </a:lnSpc>
              <a:spcBef>
                <a:spcPts val="0"/>
              </a:spcBef>
              <a:buClr>
                <a:srgbClr val="D4D900"/>
              </a:buClr>
              <a:defRPr/>
            </a:pPr>
            <a:endParaRPr lang="en-GB" sz="2800" dirty="0">
              <a:solidFill>
                <a:srgbClr val="2F4073"/>
              </a:solidFill>
            </a:endParaRPr>
          </a:p>
          <a:p>
            <a:pPr marL="742950" indent="-742950">
              <a:lnSpc>
                <a:spcPct val="100000"/>
              </a:lnSpc>
              <a:spcBef>
                <a:spcPts val="0"/>
              </a:spcBef>
              <a:buClr>
                <a:srgbClr val="D4D900"/>
              </a:buClr>
              <a:buFont typeface="+mj-lt"/>
              <a:buAutoNum type="arabicPeriod"/>
              <a:defRPr/>
            </a:pPr>
            <a:r>
              <a:rPr lang="en-GB" sz="2800" dirty="0">
                <a:solidFill>
                  <a:srgbClr val="2F4073"/>
                </a:solidFill>
              </a:rPr>
              <a:t>Appropriates </a:t>
            </a:r>
            <a:r>
              <a:rPr lang="en-GB" sz="2800" dirty="0" smtClean="0">
                <a:solidFill>
                  <a:srgbClr val="2F4073"/>
                </a:solidFill>
              </a:rPr>
              <a:t>(</a:t>
            </a:r>
            <a:r>
              <a:rPr lang="en-GB" sz="2800" dirty="0">
                <a:solidFill>
                  <a:srgbClr val="2F4073"/>
                </a:solidFill>
              </a:rPr>
              <a:t>section 3 TA)</a:t>
            </a:r>
          </a:p>
          <a:p>
            <a:pPr marL="742950" indent="-742950">
              <a:lnSpc>
                <a:spcPct val="100000"/>
              </a:lnSpc>
              <a:spcBef>
                <a:spcPts val="0"/>
              </a:spcBef>
              <a:buClr>
                <a:srgbClr val="D4D900"/>
              </a:buClr>
              <a:buFont typeface="+mj-lt"/>
              <a:buAutoNum type="arabicPeriod"/>
              <a:defRPr/>
            </a:pPr>
            <a:r>
              <a:rPr lang="en-GB" sz="2800" dirty="0">
                <a:solidFill>
                  <a:srgbClr val="2F4073"/>
                </a:solidFill>
              </a:rPr>
              <a:t>Property </a:t>
            </a:r>
            <a:r>
              <a:rPr lang="en-GB" sz="2800" dirty="0" smtClean="0">
                <a:solidFill>
                  <a:srgbClr val="2F4073"/>
                </a:solidFill>
              </a:rPr>
              <a:t>(</a:t>
            </a:r>
            <a:r>
              <a:rPr lang="en-GB" sz="2800" dirty="0">
                <a:solidFill>
                  <a:srgbClr val="2F4073"/>
                </a:solidFill>
              </a:rPr>
              <a:t>section 4 TA)</a:t>
            </a:r>
          </a:p>
          <a:p>
            <a:pPr marL="742950" indent="-742950">
              <a:lnSpc>
                <a:spcPct val="100000"/>
              </a:lnSpc>
              <a:spcBef>
                <a:spcPts val="0"/>
              </a:spcBef>
              <a:buClr>
                <a:srgbClr val="D4D900"/>
              </a:buClr>
              <a:buFont typeface="+mj-lt"/>
              <a:buAutoNum type="arabicPeriod"/>
              <a:defRPr/>
            </a:pPr>
            <a:r>
              <a:rPr lang="en-GB" sz="2800" dirty="0">
                <a:solidFill>
                  <a:srgbClr val="2F4073"/>
                </a:solidFill>
              </a:rPr>
              <a:t>Belonging to another </a:t>
            </a:r>
            <a:r>
              <a:rPr lang="en-GB" sz="2800" dirty="0" smtClean="0">
                <a:solidFill>
                  <a:srgbClr val="2F4073"/>
                </a:solidFill>
              </a:rPr>
              <a:t>(</a:t>
            </a:r>
            <a:r>
              <a:rPr lang="en-GB" sz="2800" dirty="0">
                <a:solidFill>
                  <a:srgbClr val="2F4073"/>
                </a:solidFill>
              </a:rPr>
              <a:t>section 5 TA)</a:t>
            </a:r>
          </a:p>
          <a:p>
            <a:pPr marL="742950" indent="-742950">
              <a:lnSpc>
                <a:spcPct val="100000"/>
              </a:lnSpc>
              <a:spcBef>
                <a:spcPts val="0"/>
              </a:spcBef>
              <a:buClr>
                <a:srgbClr val="D4D900"/>
              </a:buClr>
              <a:buFont typeface="+mj-lt"/>
              <a:buAutoNum type="arabicPeriod"/>
              <a:defRPr/>
            </a:pPr>
            <a:r>
              <a:rPr lang="en-GB" sz="2800" dirty="0">
                <a:solidFill>
                  <a:srgbClr val="2F4073"/>
                </a:solidFill>
              </a:rPr>
              <a:t>With the intention of permanently depriving the other of it    </a:t>
            </a:r>
            <a:r>
              <a:rPr lang="en-GB" sz="2800" dirty="0" smtClean="0">
                <a:solidFill>
                  <a:srgbClr val="2F4073"/>
                </a:solidFill>
              </a:rPr>
              <a:t>(</a:t>
            </a:r>
            <a:r>
              <a:rPr lang="en-GB" sz="2800" dirty="0">
                <a:solidFill>
                  <a:srgbClr val="2F4073"/>
                </a:solidFill>
              </a:rPr>
              <a:t>section 6 TA)</a:t>
            </a:r>
          </a:p>
          <a:p>
            <a:pPr marL="742950" indent="-742950">
              <a:lnSpc>
                <a:spcPct val="100000"/>
              </a:lnSpc>
              <a:spcBef>
                <a:spcPts val="0"/>
              </a:spcBef>
              <a:buClr>
                <a:srgbClr val="D4D900"/>
              </a:buClr>
              <a:buFont typeface="+mj-lt"/>
              <a:buAutoNum type="arabicPeriod"/>
              <a:defRPr/>
            </a:pPr>
            <a:r>
              <a:rPr lang="en-GB" sz="2800" dirty="0">
                <a:solidFill>
                  <a:srgbClr val="2F4073"/>
                </a:solidFill>
              </a:rPr>
              <a:t>Dishonestly </a:t>
            </a:r>
            <a:r>
              <a:rPr lang="en-GB" sz="2800" dirty="0" smtClean="0">
                <a:solidFill>
                  <a:srgbClr val="2F4073"/>
                </a:solidFill>
              </a:rPr>
              <a:t>(</a:t>
            </a:r>
            <a:r>
              <a:rPr lang="en-GB" sz="2800" dirty="0">
                <a:solidFill>
                  <a:srgbClr val="2F4073"/>
                </a:solidFill>
              </a:rPr>
              <a:t>section 2 TA)</a:t>
            </a:r>
          </a:p>
          <a:p>
            <a:pPr marL="342900" indent="-342900">
              <a:buClr>
                <a:srgbClr val="D4D900"/>
              </a:buClr>
              <a:buFont typeface="Wingdings" panose="05000000000000000000" pitchFamily="2" charset="2"/>
              <a:buChar char="§"/>
              <a:defRPr/>
            </a:pPr>
            <a:endParaRPr lang="en-GB" sz="2800" dirty="0">
              <a:solidFill>
                <a:srgbClr val="2F4073"/>
              </a:solidFill>
            </a:endParaRPr>
          </a:p>
          <a:p>
            <a:pPr>
              <a:buClr>
                <a:srgbClr val="D4D900"/>
              </a:buClr>
              <a:defRPr/>
            </a:pPr>
            <a:endParaRPr lang="en-US" sz="2800" dirty="0">
              <a:solidFill>
                <a:srgbClr val="2F4073"/>
              </a:solidFill>
            </a:endParaRPr>
          </a:p>
        </p:txBody>
      </p:sp>
      <p:pic>
        <p:nvPicPr>
          <p:cNvPr id="11269" name="Picture 3" descr="A picture containing drawing&#10;&#10;Description automatically generated">
            <a:extLst>
              <a:ext uri="{FF2B5EF4-FFF2-40B4-BE49-F238E27FC236}">
                <a16:creationId xmlns:a16="http://schemas.microsoft.com/office/drawing/2014/main" id="{40D445BB-5514-406B-93EC-5955CB611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0643" y="4117263"/>
            <a:ext cx="17414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FD3667EE-90A2-4597-98B7-8523B34F1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96438" y="1140052"/>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3">
            <a:extLst>
              <a:ext uri="{FF2B5EF4-FFF2-40B4-BE49-F238E27FC236}">
                <a16:creationId xmlns:a16="http://schemas.microsoft.com/office/drawing/2014/main" id="{D4303D48-2458-400F-8AAF-8199844FC52C}"/>
              </a:ext>
            </a:extLst>
          </p:cNvPr>
          <p:cNvSpPr>
            <a:spLocks noGrp="1"/>
          </p:cNvSpPr>
          <p:nvPr>
            <p:ph type="ctrTitle"/>
          </p:nvPr>
        </p:nvSpPr>
        <p:spPr>
          <a:xfrm>
            <a:off x="288925" y="442913"/>
            <a:ext cx="10445750" cy="692150"/>
          </a:xfrm>
        </p:spPr>
        <p:txBody>
          <a:bodyPr>
            <a:normAutofit/>
          </a:bodyPr>
          <a:lstStyle/>
          <a:p>
            <a:r>
              <a:rPr lang="en-GB" altLang="en-US" sz="4000" b="1" dirty="0">
                <a:solidFill>
                  <a:srgbClr val="2F4073"/>
                </a:solidFill>
                <a:latin typeface="Futura Heavy"/>
              </a:rPr>
              <a:t>Theft Act 1968 -  Section 2 (1) </a:t>
            </a:r>
          </a:p>
        </p:txBody>
      </p:sp>
      <p:sp>
        <p:nvSpPr>
          <p:cNvPr id="3" name="TextBox 2">
            <a:extLst>
              <a:ext uri="{FF2B5EF4-FFF2-40B4-BE49-F238E27FC236}">
                <a16:creationId xmlns:a16="http://schemas.microsoft.com/office/drawing/2014/main" id="{A76154F0-697D-4591-A020-EEBA902A98D4}"/>
              </a:ext>
            </a:extLst>
          </p:cNvPr>
          <p:cNvSpPr txBox="1"/>
          <p:nvPr/>
        </p:nvSpPr>
        <p:spPr>
          <a:xfrm>
            <a:off x="288925" y="1322388"/>
            <a:ext cx="10783888" cy="4400550"/>
          </a:xfrm>
          <a:prstGeom prst="rect">
            <a:avLst/>
          </a:prstGeom>
          <a:noFill/>
        </p:spPr>
        <p:txBody>
          <a:bodyPr>
            <a:spAutoFit/>
          </a:bodyPr>
          <a:lstStyle/>
          <a:p>
            <a:pPr>
              <a:defRPr/>
            </a:pPr>
            <a:r>
              <a:rPr lang="en-GB" sz="2800" dirty="0">
                <a:solidFill>
                  <a:srgbClr val="2F4073"/>
                </a:solidFill>
              </a:rPr>
              <a:t>“ A person’s appropriation of property belonging to another is </a:t>
            </a:r>
            <a:r>
              <a:rPr lang="en-GB" sz="2800" b="1" dirty="0">
                <a:solidFill>
                  <a:srgbClr val="2F4073"/>
                </a:solidFill>
              </a:rPr>
              <a:t>not </a:t>
            </a:r>
            <a:r>
              <a:rPr lang="en-GB" sz="2800" dirty="0">
                <a:solidFill>
                  <a:srgbClr val="2F4073"/>
                </a:solidFill>
              </a:rPr>
              <a:t>to be regarded as dishonest –</a:t>
            </a:r>
          </a:p>
          <a:p>
            <a:pPr marL="342900" indent="-342900">
              <a:buFontTx/>
              <a:buAutoNum type="alphaLcParenBoth"/>
              <a:defRPr/>
            </a:pPr>
            <a:r>
              <a:rPr lang="en-GB" sz="2800" dirty="0">
                <a:solidFill>
                  <a:srgbClr val="2F4073"/>
                </a:solidFill>
              </a:rPr>
              <a:t> If he appropriates the property in the belief that he has  in law the right to deprive the other of it….or</a:t>
            </a:r>
          </a:p>
          <a:p>
            <a:pPr marL="342900" indent="-342900">
              <a:buFontTx/>
              <a:buAutoNum type="alphaLcParenBoth"/>
              <a:defRPr/>
            </a:pPr>
            <a:r>
              <a:rPr lang="en-GB" sz="2800" dirty="0">
                <a:solidFill>
                  <a:srgbClr val="2F4073"/>
                </a:solidFill>
              </a:rPr>
              <a:t> If he appropriates the property in the belief that he would have the other’s consent if the other knew of the appropriation and the circumstances of it, or</a:t>
            </a:r>
          </a:p>
          <a:p>
            <a:pPr marL="342900" indent="-342900">
              <a:buFontTx/>
              <a:buAutoNum type="alphaLcParenBoth"/>
              <a:defRPr/>
            </a:pPr>
            <a:r>
              <a:rPr lang="en-GB" sz="2800" dirty="0">
                <a:solidFill>
                  <a:srgbClr val="2F4073"/>
                </a:solidFill>
              </a:rPr>
              <a:t> …….if he appropriates the property in the belief that the person to whom the property belongs cannot be discovered by taking reasonable steps.”</a:t>
            </a:r>
          </a:p>
        </p:txBody>
      </p:sp>
      <p:pic>
        <p:nvPicPr>
          <p:cNvPr id="4" name="Recorded Sound">
            <a:hlinkClick r:id="" action="ppaction://media"/>
            <a:extLst>
              <a:ext uri="{FF2B5EF4-FFF2-40B4-BE49-F238E27FC236}">
                <a16:creationId xmlns:a16="http://schemas.microsoft.com/office/drawing/2014/main" id="{8DD6FA19-EDAB-42D6-8487-D867FB3A97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31475" y="561976"/>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9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itle 3">
            <a:extLst>
              <a:ext uri="{FF2B5EF4-FFF2-40B4-BE49-F238E27FC236}">
                <a16:creationId xmlns:a16="http://schemas.microsoft.com/office/drawing/2014/main" id="{A4749F7A-3155-45F2-B69A-D93596D1089B}"/>
              </a:ext>
            </a:extLst>
          </p:cNvPr>
          <p:cNvSpPr>
            <a:spLocks noGrp="1"/>
          </p:cNvSpPr>
          <p:nvPr>
            <p:ph type="ctrTitle"/>
          </p:nvPr>
        </p:nvSpPr>
        <p:spPr>
          <a:xfrm>
            <a:off x="390525" y="828675"/>
            <a:ext cx="10952163" cy="544513"/>
          </a:xfrm>
        </p:spPr>
        <p:txBody>
          <a:bodyPr>
            <a:noAutofit/>
          </a:bodyPr>
          <a:lstStyle/>
          <a:p>
            <a:pPr>
              <a:defRPr/>
            </a:pPr>
            <a:r>
              <a:rPr lang="en-GB" altLang="en-US" sz="4000" b="1" dirty="0">
                <a:solidFill>
                  <a:srgbClr val="2F4073"/>
                </a:solidFill>
              </a:rPr>
              <a:t>If section 2 </a:t>
            </a:r>
            <a:r>
              <a:rPr lang="en-GB" altLang="en-US" sz="4000" b="1" dirty="0" smtClean="0">
                <a:solidFill>
                  <a:srgbClr val="2F4073"/>
                </a:solidFill>
              </a:rPr>
              <a:t>(1</a:t>
            </a:r>
            <a:r>
              <a:rPr lang="en-GB" altLang="en-US" sz="4000" b="1" dirty="0">
                <a:solidFill>
                  <a:srgbClr val="2F4073"/>
                </a:solidFill>
              </a:rPr>
              <a:t>) does not apply</a:t>
            </a:r>
            <a:r>
              <a:rPr lang="en-GB" altLang="en-US" sz="4000" b="1" dirty="0" smtClean="0">
                <a:solidFill>
                  <a:srgbClr val="2F4073"/>
                </a:solidFill>
              </a:rPr>
              <a:t>….</a:t>
            </a:r>
            <a:br>
              <a:rPr lang="en-GB" altLang="en-US" sz="4000" b="1" dirty="0" smtClean="0">
                <a:solidFill>
                  <a:srgbClr val="2F4073"/>
                </a:solidFill>
              </a:rPr>
            </a:br>
            <a:r>
              <a:rPr lang="en-GB" altLang="en-US" sz="4000" b="1" dirty="0" smtClean="0">
                <a:solidFill>
                  <a:srgbClr val="2F4073"/>
                </a:solidFill>
              </a:rPr>
              <a:t>look </a:t>
            </a:r>
            <a:r>
              <a:rPr lang="en-GB" altLang="en-US" sz="4000" b="1" dirty="0">
                <a:solidFill>
                  <a:srgbClr val="2F4073"/>
                </a:solidFill>
              </a:rPr>
              <a:t>to the Common law.</a:t>
            </a:r>
          </a:p>
        </p:txBody>
      </p:sp>
      <p:sp>
        <p:nvSpPr>
          <p:cNvPr id="13316" name="TextBox 4">
            <a:extLst>
              <a:ext uri="{FF2B5EF4-FFF2-40B4-BE49-F238E27FC236}">
                <a16:creationId xmlns:a16="http://schemas.microsoft.com/office/drawing/2014/main" id="{D2581FB3-3758-4E59-9198-5917C635E55E}"/>
              </a:ext>
            </a:extLst>
          </p:cNvPr>
          <p:cNvSpPr txBox="1">
            <a:spLocks noChangeArrowheads="1"/>
          </p:cNvSpPr>
          <p:nvPr/>
        </p:nvSpPr>
        <p:spPr bwMode="auto">
          <a:xfrm>
            <a:off x="390525" y="1660567"/>
            <a:ext cx="11207750" cy="4524315"/>
          </a:xfrm>
          <a:prstGeom prst="rect">
            <a:avLst/>
          </a:prstGeom>
          <a:noFill/>
          <a:ln>
            <a:noFill/>
          </a:ln>
        </p:spPr>
        <p:txBody>
          <a:bodyPr>
            <a:spAutoFit/>
          </a:bodyPr>
          <a:lstStyle>
            <a:lvl1pPr>
              <a:defRPr>
                <a:solidFill>
                  <a:schemeClr val="tx1"/>
                </a:solidFill>
                <a:latin typeface="Lato" pitchFamily="34" charset="0"/>
              </a:defRPr>
            </a:lvl1pPr>
            <a:lvl2pPr marL="742950" indent="-285750">
              <a:defRPr>
                <a:solidFill>
                  <a:schemeClr val="tx1"/>
                </a:solidFill>
                <a:latin typeface="Lato" pitchFamily="34" charset="0"/>
              </a:defRPr>
            </a:lvl2pPr>
            <a:lvl3pPr marL="1143000" indent="-228600">
              <a:defRPr>
                <a:solidFill>
                  <a:schemeClr val="tx1"/>
                </a:solidFill>
                <a:latin typeface="Lato" pitchFamily="34" charset="0"/>
              </a:defRPr>
            </a:lvl3pPr>
            <a:lvl4pPr marL="1600200" indent="-228600">
              <a:defRPr>
                <a:solidFill>
                  <a:schemeClr val="tx1"/>
                </a:solidFill>
                <a:latin typeface="Lato" pitchFamily="34" charset="0"/>
              </a:defRPr>
            </a:lvl4pPr>
            <a:lvl5pPr marL="2057400" indent="-228600">
              <a:defRPr>
                <a:solidFill>
                  <a:schemeClr val="tx1"/>
                </a:solidFill>
                <a:latin typeface="Lato" pitchFamily="34" charset="0"/>
              </a:defRPr>
            </a:lvl5pPr>
            <a:lvl6pPr marL="2514600" indent="-228600" eaLnBrk="0" fontAlgn="base" hangingPunct="0">
              <a:spcBef>
                <a:spcPct val="0"/>
              </a:spcBef>
              <a:spcAft>
                <a:spcPct val="0"/>
              </a:spcAft>
              <a:defRPr>
                <a:solidFill>
                  <a:schemeClr val="tx1"/>
                </a:solidFill>
                <a:latin typeface="Lato" pitchFamily="34" charset="0"/>
              </a:defRPr>
            </a:lvl6pPr>
            <a:lvl7pPr marL="2971800" indent="-228600" eaLnBrk="0" fontAlgn="base" hangingPunct="0">
              <a:spcBef>
                <a:spcPct val="0"/>
              </a:spcBef>
              <a:spcAft>
                <a:spcPct val="0"/>
              </a:spcAft>
              <a:defRPr>
                <a:solidFill>
                  <a:schemeClr val="tx1"/>
                </a:solidFill>
                <a:latin typeface="Lato" pitchFamily="34" charset="0"/>
              </a:defRPr>
            </a:lvl7pPr>
            <a:lvl8pPr marL="3429000" indent="-228600" eaLnBrk="0" fontAlgn="base" hangingPunct="0">
              <a:spcBef>
                <a:spcPct val="0"/>
              </a:spcBef>
              <a:spcAft>
                <a:spcPct val="0"/>
              </a:spcAft>
              <a:defRPr>
                <a:solidFill>
                  <a:schemeClr val="tx1"/>
                </a:solidFill>
                <a:latin typeface="Lato" pitchFamily="34" charset="0"/>
              </a:defRPr>
            </a:lvl8pPr>
            <a:lvl9pPr marL="3886200" indent="-228600" eaLnBrk="0" fontAlgn="base" hangingPunct="0">
              <a:spcBef>
                <a:spcPct val="0"/>
              </a:spcBef>
              <a:spcAft>
                <a:spcPct val="0"/>
              </a:spcAft>
              <a:defRPr>
                <a:solidFill>
                  <a:schemeClr val="tx1"/>
                </a:solidFill>
                <a:latin typeface="Lato" pitchFamily="34" charset="0"/>
              </a:defRPr>
            </a:lvl9pPr>
          </a:lstStyle>
          <a:p>
            <a:pPr marL="285750" indent="-285750">
              <a:buFont typeface="Arial" panose="020B0604020202020204" pitchFamily="34" charset="0"/>
              <a:buChar char="•"/>
              <a:defRPr/>
            </a:pPr>
            <a:r>
              <a:rPr lang="en-GB" altLang="en-US" sz="2400" dirty="0">
                <a:solidFill>
                  <a:srgbClr val="2F4073"/>
                </a:solidFill>
              </a:rPr>
              <a:t>Common Law? Law arising from judicial decisions made in courts</a:t>
            </a:r>
          </a:p>
          <a:p>
            <a:pPr marL="285750" indent="-285750">
              <a:buFont typeface="Arial" panose="020B0604020202020204" pitchFamily="34" charset="0"/>
              <a:buChar char="•"/>
              <a:defRPr/>
            </a:pPr>
            <a:r>
              <a:rPr lang="en-GB" altLang="en-US" sz="2400" dirty="0">
                <a:solidFill>
                  <a:srgbClr val="2F4073"/>
                </a:solidFill>
              </a:rPr>
              <a:t>Creating Precedent - followed thereafter by lower courts</a:t>
            </a:r>
          </a:p>
          <a:p>
            <a:pPr marL="285750" indent="-285750">
              <a:buFont typeface="Arial" panose="020B0604020202020204" pitchFamily="34" charset="0"/>
              <a:buChar char="•"/>
              <a:defRPr/>
            </a:pPr>
            <a:r>
              <a:rPr lang="en-GB" altLang="en-US" sz="2400" dirty="0">
                <a:solidFill>
                  <a:srgbClr val="2F4073"/>
                </a:solidFill>
              </a:rPr>
              <a:t>Test for dishonesty </a:t>
            </a:r>
            <a:r>
              <a:rPr lang="en-GB" altLang="en-US" sz="2400" b="1" dirty="0">
                <a:solidFill>
                  <a:srgbClr val="2F4073"/>
                </a:solidFill>
              </a:rPr>
              <a:t>initially </a:t>
            </a:r>
            <a:r>
              <a:rPr lang="en-GB" altLang="en-US" sz="2400" dirty="0">
                <a:solidFill>
                  <a:srgbClr val="2F4073"/>
                </a:solidFill>
              </a:rPr>
              <a:t>established in </a:t>
            </a:r>
            <a:r>
              <a:rPr lang="en-GB" altLang="en-US" sz="2400" i="1" dirty="0">
                <a:solidFill>
                  <a:srgbClr val="2F4073"/>
                </a:solidFill>
              </a:rPr>
              <a:t>R v Ghosh </a:t>
            </a:r>
            <a:r>
              <a:rPr lang="en-GB" altLang="en-US" sz="2400" dirty="0">
                <a:solidFill>
                  <a:srgbClr val="2F4073"/>
                </a:solidFill>
              </a:rPr>
              <a:t>[1982] EWCA Crim 2</a:t>
            </a:r>
          </a:p>
          <a:p>
            <a:pPr marL="285750" indent="-285750">
              <a:buFont typeface="Arial" panose="020B0604020202020204" pitchFamily="34" charset="0"/>
              <a:buChar char="•"/>
              <a:defRPr/>
            </a:pPr>
            <a:r>
              <a:rPr lang="en-GB" altLang="en-US" sz="2400" i="1" dirty="0">
                <a:solidFill>
                  <a:srgbClr val="2F4073"/>
                </a:solidFill>
              </a:rPr>
              <a:t>Ghosh </a:t>
            </a:r>
            <a:r>
              <a:rPr lang="en-GB" altLang="en-US" sz="2400" dirty="0">
                <a:solidFill>
                  <a:srgbClr val="2F4073"/>
                </a:solidFill>
              </a:rPr>
              <a:t>Test = Jury should ask themselves:</a:t>
            </a:r>
            <a:br>
              <a:rPr lang="en-GB" altLang="en-US" sz="2400" dirty="0">
                <a:solidFill>
                  <a:srgbClr val="2F4073"/>
                </a:solidFill>
              </a:rPr>
            </a:br>
            <a:endParaRPr lang="en-GB" altLang="en-US" sz="2400" dirty="0">
              <a:solidFill>
                <a:srgbClr val="2F4073"/>
              </a:solidFill>
            </a:endParaRPr>
          </a:p>
          <a:p>
            <a:pPr lvl="1" indent="0">
              <a:defRPr/>
            </a:pPr>
            <a:r>
              <a:rPr lang="en-GB" altLang="en-US" sz="2400" dirty="0">
                <a:solidFill>
                  <a:srgbClr val="2F4073"/>
                </a:solidFill>
              </a:rPr>
              <a:t> 1) was the conduct dishonest according to the standards of 			   </a:t>
            </a:r>
            <a:r>
              <a:rPr lang="en-GB" altLang="en-US" sz="2400" dirty="0" smtClean="0">
                <a:solidFill>
                  <a:srgbClr val="2F4073"/>
                </a:solidFill>
              </a:rPr>
              <a:t>  </a:t>
            </a:r>
          </a:p>
          <a:p>
            <a:pPr lvl="1" indent="0">
              <a:defRPr/>
            </a:pPr>
            <a:r>
              <a:rPr lang="en-GB" altLang="en-US" sz="2400" dirty="0">
                <a:solidFill>
                  <a:srgbClr val="2F4073"/>
                </a:solidFill>
              </a:rPr>
              <a:t> </a:t>
            </a:r>
            <a:r>
              <a:rPr lang="en-GB" altLang="en-US" sz="2400" dirty="0" smtClean="0">
                <a:solidFill>
                  <a:srgbClr val="2F4073"/>
                </a:solidFill>
              </a:rPr>
              <a:t>    </a:t>
            </a:r>
            <a:r>
              <a:rPr lang="en-GB" altLang="en-US" sz="2400" dirty="0" smtClean="0">
                <a:solidFill>
                  <a:srgbClr val="2F4073"/>
                </a:solidFill>
              </a:rPr>
              <a:t>reasonable </a:t>
            </a:r>
            <a:r>
              <a:rPr lang="en-GB" altLang="en-US" sz="2400" dirty="0">
                <a:solidFill>
                  <a:srgbClr val="2F4073"/>
                </a:solidFill>
              </a:rPr>
              <a:t>people, but then..</a:t>
            </a:r>
            <a:br>
              <a:rPr lang="en-GB" altLang="en-US" sz="2400" dirty="0">
                <a:solidFill>
                  <a:srgbClr val="2F4073"/>
                </a:solidFill>
              </a:rPr>
            </a:br>
            <a:endParaRPr lang="en-GB" altLang="en-US" sz="2400" dirty="0">
              <a:solidFill>
                <a:srgbClr val="2F4073"/>
              </a:solidFill>
            </a:endParaRPr>
          </a:p>
          <a:p>
            <a:pPr marL="1200150" lvl="1" indent="-457200">
              <a:buFontTx/>
              <a:buAutoNum type="arabicParenR" startAt="2"/>
              <a:defRPr/>
            </a:pPr>
            <a:r>
              <a:rPr lang="en-GB" altLang="en-US" sz="2400" dirty="0">
                <a:solidFill>
                  <a:srgbClr val="2F4073"/>
                </a:solidFill>
              </a:rPr>
              <a:t>did the Defendant herself realise that her conduct was dishonest</a:t>
            </a:r>
          </a:p>
          <a:p>
            <a:pPr lvl="1" indent="0">
              <a:defRPr/>
            </a:pPr>
            <a:endParaRPr lang="en-GB" altLang="en-US" sz="2400" dirty="0">
              <a:solidFill>
                <a:srgbClr val="2F4073"/>
              </a:solidFill>
            </a:endParaRPr>
          </a:p>
          <a:p>
            <a:pPr lvl="1" indent="0">
              <a:defRPr/>
            </a:pPr>
            <a:r>
              <a:rPr lang="en-GB" altLang="en-US" sz="2400" dirty="0">
                <a:solidFill>
                  <a:srgbClr val="2F4073"/>
                </a:solidFill>
              </a:rPr>
              <a:t>(this last criticised as being problematic ……  and so……)</a:t>
            </a:r>
            <a:br>
              <a:rPr lang="en-GB" altLang="en-US" sz="2400" dirty="0">
                <a:solidFill>
                  <a:srgbClr val="2F4073"/>
                </a:solidFill>
              </a:rPr>
            </a:br>
            <a:endParaRPr lang="en-GB" altLang="en-US" sz="2400" dirty="0">
              <a:solidFill>
                <a:srgbClr val="2F4073"/>
              </a:solidFill>
            </a:endParaRPr>
          </a:p>
        </p:txBody>
      </p:sp>
      <p:pic>
        <p:nvPicPr>
          <p:cNvPr id="3" name="Recorded Sound">
            <a:hlinkClick r:id="" action="ppaction://media"/>
            <a:extLst>
              <a:ext uri="{FF2B5EF4-FFF2-40B4-BE49-F238E27FC236}">
                <a16:creationId xmlns:a16="http://schemas.microsoft.com/office/drawing/2014/main" id="{402EE5E6-FA6E-4AA8-843F-B1A8BB7646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5275" y="1220788"/>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4BF59A74-71C8-4BD5-B6BF-99726F8CDF78}"/>
              </a:ext>
            </a:extLst>
          </p:cNvPr>
          <p:cNvSpPr>
            <a:spLocks noGrp="1"/>
          </p:cNvSpPr>
          <p:nvPr>
            <p:ph type="ctrTitle"/>
          </p:nvPr>
        </p:nvSpPr>
        <p:spPr>
          <a:xfrm>
            <a:off x="495300" y="587375"/>
            <a:ext cx="9931400" cy="544513"/>
          </a:xfrm>
        </p:spPr>
        <p:txBody>
          <a:bodyPr>
            <a:noAutofit/>
          </a:bodyPr>
          <a:lstStyle/>
          <a:p>
            <a:pPr>
              <a:defRPr/>
            </a:pPr>
            <a:r>
              <a:rPr lang="en-GB" altLang="en-US" sz="4000" b="1" dirty="0">
                <a:solidFill>
                  <a:srgbClr val="2F4073"/>
                </a:solidFill>
                <a:latin typeface="Futura Heavy"/>
              </a:rPr>
              <a:t/>
            </a:r>
            <a:br>
              <a:rPr lang="en-GB" altLang="en-US" sz="4000" b="1" dirty="0">
                <a:solidFill>
                  <a:srgbClr val="2F4073"/>
                </a:solidFill>
                <a:latin typeface="Futura Heavy"/>
              </a:rPr>
            </a:br>
            <a:r>
              <a:rPr lang="en-GB" altLang="en-US" sz="4000" b="1" dirty="0">
                <a:solidFill>
                  <a:srgbClr val="2F4073"/>
                </a:solidFill>
                <a:latin typeface="Futura Heavy"/>
              </a:rPr>
              <a:t>……..and so to </a:t>
            </a:r>
            <a:r>
              <a:rPr lang="en-GB" altLang="en-US" sz="4000" b="1" i="1" dirty="0">
                <a:solidFill>
                  <a:srgbClr val="2F4073"/>
                </a:solidFill>
                <a:latin typeface="Futura Heavy"/>
              </a:rPr>
              <a:t>Ivey</a:t>
            </a:r>
            <a:endParaRPr lang="en-GB" altLang="en-US" sz="4000" b="1" dirty="0">
              <a:solidFill>
                <a:srgbClr val="2F4073"/>
              </a:solidFill>
              <a:latin typeface="Futura Heavy"/>
            </a:endParaRPr>
          </a:p>
        </p:txBody>
      </p:sp>
      <p:sp>
        <p:nvSpPr>
          <p:cNvPr id="5" name="Content Placeholder 2">
            <a:extLst>
              <a:ext uri="{FF2B5EF4-FFF2-40B4-BE49-F238E27FC236}">
                <a16:creationId xmlns:a16="http://schemas.microsoft.com/office/drawing/2014/main" id="{D8A8CE0F-EAAF-48BC-8D68-37D04FBCE24F}"/>
              </a:ext>
            </a:extLst>
          </p:cNvPr>
          <p:cNvSpPr txBox="1">
            <a:spLocks/>
          </p:cNvSpPr>
          <p:nvPr/>
        </p:nvSpPr>
        <p:spPr bwMode="auto">
          <a:xfrm>
            <a:off x="254000" y="1662113"/>
            <a:ext cx="10760075" cy="3879850"/>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Clr>
                <a:srgbClr val="D4D900"/>
              </a:buClr>
              <a:buFont typeface="Arial" panose="020B0604020202020204" pitchFamily="34" charset="0"/>
              <a:buChar char="•"/>
              <a:defRPr/>
            </a:pPr>
            <a:r>
              <a:rPr lang="en-US" sz="2400" b="1" i="1" dirty="0">
                <a:solidFill>
                  <a:srgbClr val="2F4073"/>
                </a:solidFill>
              </a:rPr>
              <a:t>Ivey v Genting Casinos </a:t>
            </a:r>
            <a:r>
              <a:rPr lang="en-US" sz="2400" dirty="0">
                <a:solidFill>
                  <a:srgbClr val="2F4073"/>
                </a:solidFill>
              </a:rPr>
              <a:t>[2017] UKSC 679</a:t>
            </a:r>
          </a:p>
          <a:p>
            <a:pPr>
              <a:buClr>
                <a:srgbClr val="D4D900"/>
              </a:buClr>
              <a:defRPr/>
            </a:pPr>
            <a:r>
              <a:rPr lang="en-US" sz="2400" dirty="0">
                <a:solidFill>
                  <a:srgbClr val="2F4073"/>
                </a:solidFill>
              </a:rPr>
              <a:t> </a:t>
            </a:r>
            <a:r>
              <a:rPr lang="en-US" sz="2400" dirty="0" smtClean="0">
                <a:solidFill>
                  <a:srgbClr val="2F4073"/>
                </a:solidFill>
              </a:rPr>
              <a:t>    </a:t>
            </a:r>
            <a:r>
              <a:rPr lang="en-US" sz="2400" dirty="0" smtClean="0">
                <a:solidFill>
                  <a:srgbClr val="2F4073"/>
                </a:solidFill>
              </a:rPr>
              <a:t>(</a:t>
            </a:r>
            <a:r>
              <a:rPr lang="en-US" sz="2400" dirty="0">
                <a:solidFill>
                  <a:srgbClr val="2F4073"/>
                </a:solidFill>
              </a:rPr>
              <a:t>locate via </a:t>
            </a:r>
            <a:r>
              <a:rPr lang="en-US" sz="2400" dirty="0">
                <a:solidFill>
                  <a:srgbClr val="2F4073"/>
                </a:solidFill>
                <a:hlinkClick r:id="rId4"/>
              </a:rPr>
              <a:t>www.bailii.org</a:t>
            </a:r>
            <a:r>
              <a:rPr lang="en-US" sz="2400" dirty="0">
                <a:solidFill>
                  <a:srgbClr val="2F4073"/>
                </a:solidFill>
              </a:rPr>
              <a:t>)</a:t>
            </a:r>
            <a:br>
              <a:rPr lang="en-US" sz="2400" dirty="0">
                <a:solidFill>
                  <a:srgbClr val="2F4073"/>
                </a:solidFill>
              </a:rPr>
            </a:br>
            <a:endParaRPr lang="en-US" sz="2400" dirty="0">
              <a:solidFill>
                <a:srgbClr val="2F4073"/>
              </a:solidFill>
            </a:endParaRPr>
          </a:p>
          <a:p>
            <a:pPr marL="457200" indent="-457200">
              <a:buClr>
                <a:srgbClr val="D4D900"/>
              </a:buClr>
              <a:buFont typeface="Arial" panose="020B0604020202020204" pitchFamily="34" charset="0"/>
              <a:buChar char="•"/>
              <a:defRPr/>
            </a:pPr>
            <a:r>
              <a:rPr lang="en-US" sz="2400" i="1" dirty="0">
                <a:solidFill>
                  <a:srgbClr val="2F4073"/>
                </a:solidFill>
              </a:rPr>
              <a:t>Ivey </a:t>
            </a:r>
            <a:r>
              <a:rPr lang="en-US" sz="2400" dirty="0">
                <a:solidFill>
                  <a:srgbClr val="2F4073"/>
                </a:solidFill>
              </a:rPr>
              <a:t>changed the test for dishonesty</a:t>
            </a:r>
            <a:br>
              <a:rPr lang="en-US" sz="2400" dirty="0">
                <a:solidFill>
                  <a:srgbClr val="2F4073"/>
                </a:solidFill>
              </a:rPr>
            </a:br>
            <a:endParaRPr lang="en-US" sz="2400" dirty="0">
              <a:solidFill>
                <a:srgbClr val="2F4073"/>
              </a:solidFill>
            </a:endParaRPr>
          </a:p>
          <a:p>
            <a:pPr marL="457200" indent="-457200">
              <a:buClr>
                <a:srgbClr val="D4D900"/>
              </a:buClr>
              <a:buFont typeface="Arial" panose="020B0604020202020204" pitchFamily="34" charset="0"/>
              <a:buChar char="•"/>
              <a:defRPr/>
            </a:pPr>
            <a:r>
              <a:rPr lang="en-US" sz="2400" dirty="0">
                <a:solidFill>
                  <a:srgbClr val="2F4073"/>
                </a:solidFill>
              </a:rPr>
              <a:t>New </a:t>
            </a:r>
            <a:r>
              <a:rPr lang="en-US" sz="2400" i="1" dirty="0">
                <a:solidFill>
                  <a:srgbClr val="2F4073"/>
                </a:solidFill>
              </a:rPr>
              <a:t>Ivey </a:t>
            </a:r>
            <a:r>
              <a:rPr lang="en-US" sz="2400" dirty="0">
                <a:solidFill>
                  <a:srgbClr val="2F4073"/>
                </a:solidFill>
              </a:rPr>
              <a:t>test = Jury should ask themselves:</a:t>
            </a:r>
          </a:p>
          <a:p>
            <a:pPr>
              <a:buClr>
                <a:srgbClr val="D4D900"/>
              </a:buClr>
              <a:defRPr/>
            </a:pPr>
            <a:r>
              <a:rPr lang="en-US" sz="2400" dirty="0">
                <a:solidFill>
                  <a:srgbClr val="2F4073"/>
                </a:solidFill>
              </a:rPr>
              <a:t>	1) given the Defendant’s knowledge and belief as to the facts,</a:t>
            </a:r>
          </a:p>
          <a:p>
            <a:pPr>
              <a:buClr>
                <a:srgbClr val="D4D900"/>
              </a:buClr>
              <a:defRPr/>
            </a:pPr>
            <a:r>
              <a:rPr lang="en-US" sz="2400" dirty="0">
                <a:solidFill>
                  <a:srgbClr val="2F4073"/>
                </a:solidFill>
              </a:rPr>
              <a:t>	2) was the Defendant’s conduct </a:t>
            </a:r>
            <a:r>
              <a:rPr lang="en-US" sz="2400" dirty="0" smtClean="0">
                <a:solidFill>
                  <a:srgbClr val="2F4073"/>
                </a:solidFill>
              </a:rPr>
              <a:t>dishonest</a:t>
            </a:r>
          </a:p>
          <a:p>
            <a:pPr>
              <a:buClr>
                <a:srgbClr val="D4D900"/>
              </a:buClr>
              <a:defRPr/>
            </a:pPr>
            <a:r>
              <a:rPr lang="en-US" sz="2400" dirty="0">
                <a:solidFill>
                  <a:srgbClr val="2F4073"/>
                </a:solidFill>
              </a:rPr>
              <a:t> </a:t>
            </a:r>
            <a:r>
              <a:rPr lang="en-US" sz="2400" dirty="0" smtClean="0">
                <a:solidFill>
                  <a:srgbClr val="2F4073"/>
                </a:solidFill>
              </a:rPr>
              <a:t>              </a:t>
            </a:r>
            <a:r>
              <a:rPr lang="en-US" sz="2400" dirty="0" smtClean="0">
                <a:solidFill>
                  <a:srgbClr val="FF0000"/>
                </a:solidFill>
              </a:rPr>
              <a:t>according </a:t>
            </a:r>
            <a:r>
              <a:rPr lang="en-US" sz="2400" dirty="0">
                <a:solidFill>
                  <a:srgbClr val="FF0000"/>
                </a:solidFill>
              </a:rPr>
              <a:t>to the </a:t>
            </a:r>
            <a:r>
              <a:rPr lang="en-US" sz="2400" dirty="0" smtClean="0">
                <a:solidFill>
                  <a:srgbClr val="FF0000"/>
                </a:solidFill>
              </a:rPr>
              <a:t>objective </a:t>
            </a:r>
            <a:r>
              <a:rPr lang="en-US" sz="2400" dirty="0">
                <a:solidFill>
                  <a:srgbClr val="FF0000"/>
                </a:solidFill>
              </a:rPr>
              <a:t>standards of ordinary decent people.</a:t>
            </a:r>
          </a:p>
          <a:p>
            <a:pPr>
              <a:buClr>
                <a:srgbClr val="D4D900"/>
              </a:buClr>
              <a:defRPr/>
            </a:pPr>
            <a:endParaRPr lang="en-US" sz="2400" dirty="0">
              <a:solidFill>
                <a:srgbClr val="2F4073"/>
              </a:solidFill>
            </a:endParaRPr>
          </a:p>
          <a:p>
            <a:pPr marL="457200" indent="-457200">
              <a:buClr>
                <a:srgbClr val="D4D900"/>
              </a:buClr>
              <a:buFont typeface="Arial" panose="020B0604020202020204" pitchFamily="34" charset="0"/>
              <a:buChar char="•"/>
              <a:defRPr/>
            </a:pPr>
            <a:endParaRPr lang="en-US" sz="2400" i="1" dirty="0">
              <a:solidFill>
                <a:srgbClr val="2F4073"/>
              </a:solidFill>
            </a:endParaRPr>
          </a:p>
        </p:txBody>
      </p:sp>
      <p:pic>
        <p:nvPicPr>
          <p:cNvPr id="14341" name="Picture 3">
            <a:extLst>
              <a:ext uri="{FF2B5EF4-FFF2-40B4-BE49-F238E27FC236}">
                <a16:creationId xmlns:a16="http://schemas.microsoft.com/office/drawing/2014/main" id="{ADB15D1C-EFA7-4B2D-AEA4-D4D398E21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9016" y="1258888"/>
            <a:ext cx="24939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6">
            <a:extLst>
              <a:ext uri="{FF2B5EF4-FFF2-40B4-BE49-F238E27FC236}">
                <a16:creationId xmlns:a16="http://schemas.microsoft.com/office/drawing/2014/main" id="{1FEABBAC-18BB-4EC9-AD5F-8DB418DD6DE7}"/>
              </a:ext>
            </a:extLst>
          </p:cNvPr>
          <p:cNvSpPr txBox="1">
            <a:spLocks noChangeArrowheads="1"/>
          </p:cNvSpPr>
          <p:nvPr/>
        </p:nvSpPr>
        <p:spPr bwMode="auto">
          <a:xfrm>
            <a:off x="9474200" y="2993845"/>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a:lnSpc>
                <a:spcPct val="100000"/>
              </a:lnSpc>
              <a:spcBef>
                <a:spcPct val="0"/>
              </a:spcBef>
              <a:buFontTx/>
              <a:buNone/>
            </a:pPr>
            <a:r>
              <a:rPr lang="en-GB" altLang="en-US" sz="900" dirty="0">
                <a:hlinkClick r:id="rId6" tooltip="https://www.thoughtco.com/redeeming-slot-vouchers-537713"/>
              </a:rPr>
              <a:t>This Photo</a:t>
            </a:r>
            <a:r>
              <a:rPr lang="en-GB" altLang="en-US" sz="900" dirty="0"/>
              <a:t> by Unknown Author </a:t>
            </a:r>
            <a:r>
              <a:rPr lang="en-GB" altLang="en-US" sz="900" dirty="0" smtClean="0"/>
              <a:t>is</a:t>
            </a:r>
          </a:p>
          <a:p>
            <a:pPr>
              <a:lnSpc>
                <a:spcPct val="100000"/>
              </a:lnSpc>
              <a:spcBef>
                <a:spcPct val="0"/>
              </a:spcBef>
              <a:buFontTx/>
              <a:buNone/>
            </a:pPr>
            <a:r>
              <a:rPr lang="en-GB" altLang="en-US" sz="900" dirty="0" smtClean="0"/>
              <a:t>licensed </a:t>
            </a:r>
            <a:r>
              <a:rPr lang="en-GB" altLang="en-US" sz="900" dirty="0"/>
              <a:t>under </a:t>
            </a:r>
            <a:r>
              <a:rPr lang="en-GB" altLang="en-US" sz="900" dirty="0">
                <a:hlinkClick r:id="rId7" tooltip="https://creativecommons.org/licenses/by/3.0/"/>
              </a:rPr>
              <a:t>CC BY</a:t>
            </a:r>
            <a:endParaRPr lang="en-GB" altLang="en-US" sz="900" dirty="0"/>
          </a:p>
        </p:txBody>
      </p:sp>
      <p:pic>
        <p:nvPicPr>
          <p:cNvPr id="3" name="Recorded Sound">
            <a:hlinkClick r:id="" action="ppaction://media"/>
            <a:extLst>
              <a:ext uri="{FF2B5EF4-FFF2-40B4-BE49-F238E27FC236}">
                <a16:creationId xmlns:a16="http://schemas.microsoft.com/office/drawing/2014/main" id="{A32E52A5-CDC2-4280-BE75-ACFAD60FD9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3713" y="1662113"/>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7572FE31-5150-4029-AA17-A2BFA50D365F}"/>
              </a:ext>
            </a:extLst>
          </p:cNvPr>
          <p:cNvSpPr>
            <a:spLocks noGrp="1"/>
          </p:cNvSpPr>
          <p:nvPr>
            <p:ph type="ctrTitle"/>
          </p:nvPr>
        </p:nvSpPr>
        <p:spPr>
          <a:xfrm>
            <a:off x="777875" y="1050925"/>
            <a:ext cx="9931400" cy="542925"/>
          </a:xfrm>
        </p:spPr>
        <p:txBody>
          <a:bodyPr>
            <a:noAutofit/>
          </a:bodyPr>
          <a:lstStyle/>
          <a:p>
            <a:pPr>
              <a:defRPr/>
            </a:pPr>
            <a:r>
              <a:rPr lang="en-GB" altLang="en-US" sz="4000" b="1" i="1" dirty="0">
                <a:solidFill>
                  <a:srgbClr val="2F4073"/>
                </a:solidFill>
              </a:rPr>
              <a:t>Ivey </a:t>
            </a:r>
            <a:r>
              <a:rPr lang="en-GB" altLang="en-US" sz="4000" b="1" dirty="0">
                <a:solidFill>
                  <a:srgbClr val="2F4073"/>
                </a:solidFill>
              </a:rPr>
              <a:t>test for </a:t>
            </a:r>
            <a:r>
              <a:rPr lang="en-GB" altLang="en-US" sz="4000" b="1" dirty="0" smtClean="0">
                <a:solidFill>
                  <a:srgbClr val="2F4073"/>
                </a:solidFill>
              </a:rPr>
              <a:t>dishonesty…</a:t>
            </a:r>
            <a:br>
              <a:rPr lang="en-GB" altLang="en-US" sz="4000" b="1" dirty="0" smtClean="0">
                <a:solidFill>
                  <a:srgbClr val="2F4073"/>
                </a:solidFill>
              </a:rPr>
            </a:br>
            <a:r>
              <a:rPr lang="en-GB" altLang="en-US" sz="4000" b="1" dirty="0" smtClean="0">
                <a:solidFill>
                  <a:srgbClr val="2F4073"/>
                </a:solidFill>
              </a:rPr>
              <a:t>better </a:t>
            </a:r>
            <a:r>
              <a:rPr lang="en-GB" altLang="en-US" sz="4000" b="1" dirty="0">
                <a:solidFill>
                  <a:srgbClr val="2F4073"/>
                </a:solidFill>
              </a:rPr>
              <a:t>or worse?</a:t>
            </a:r>
            <a:endParaRPr lang="en-GB" altLang="en-US" sz="4000" b="1" i="1" dirty="0">
              <a:solidFill>
                <a:srgbClr val="2F4073"/>
              </a:solidFill>
            </a:endParaRPr>
          </a:p>
        </p:txBody>
      </p:sp>
      <p:sp>
        <p:nvSpPr>
          <p:cNvPr id="5" name="Content Placeholder 2">
            <a:extLst>
              <a:ext uri="{FF2B5EF4-FFF2-40B4-BE49-F238E27FC236}">
                <a16:creationId xmlns:a16="http://schemas.microsoft.com/office/drawing/2014/main" id="{52518C70-09C3-47A0-B4AC-6BBC35DE0F2C}"/>
              </a:ext>
            </a:extLst>
          </p:cNvPr>
          <p:cNvSpPr txBox="1">
            <a:spLocks/>
          </p:cNvSpPr>
          <p:nvPr/>
        </p:nvSpPr>
        <p:spPr bwMode="auto">
          <a:xfrm>
            <a:off x="777875" y="1925638"/>
            <a:ext cx="5048159" cy="3881437"/>
          </a:xfrm>
          <a:prstGeom prst="rect">
            <a:avLst/>
          </a:prstGeom>
          <a:noFill/>
          <a:ln>
            <a:noFill/>
          </a:ln>
        </p:spPr>
        <p:txBody>
          <a:bodyPr>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US" sz="2800" u="sng" dirty="0">
                <a:solidFill>
                  <a:srgbClr val="2F4073"/>
                </a:solidFill>
              </a:rPr>
              <a:t>Advantages:</a:t>
            </a:r>
          </a:p>
          <a:p>
            <a:pPr marL="457200" indent="-457200">
              <a:buClr>
                <a:srgbClr val="D4D900"/>
              </a:buClr>
              <a:buFont typeface="Arial" panose="020B0604020202020204" pitchFamily="34" charset="0"/>
              <a:buChar char="•"/>
              <a:defRPr/>
            </a:pPr>
            <a:r>
              <a:rPr lang="en-US" sz="2800" dirty="0">
                <a:solidFill>
                  <a:srgbClr val="2F4073"/>
                </a:solidFill>
              </a:rPr>
              <a:t>Appears straightforward for a Jury</a:t>
            </a:r>
          </a:p>
          <a:p>
            <a:pPr marL="457200" indent="-457200">
              <a:buClr>
                <a:srgbClr val="D4D900"/>
              </a:buClr>
              <a:buFont typeface="Arial" panose="020B0604020202020204" pitchFamily="34" charset="0"/>
              <a:buChar char="•"/>
              <a:defRPr/>
            </a:pPr>
            <a:r>
              <a:rPr lang="en-US" sz="2800" dirty="0">
                <a:solidFill>
                  <a:srgbClr val="2F4073"/>
                </a:solidFill>
              </a:rPr>
              <a:t>Outcome not dictated by the Defendant’s morality</a:t>
            </a:r>
          </a:p>
          <a:p>
            <a:pPr marL="457200" indent="-457200">
              <a:buClr>
                <a:srgbClr val="D4D900"/>
              </a:buClr>
              <a:buFont typeface="Arial" panose="020B0604020202020204" pitchFamily="34" charset="0"/>
              <a:buChar char="•"/>
              <a:defRPr/>
            </a:pPr>
            <a:r>
              <a:rPr lang="en-US" sz="2800" dirty="0">
                <a:solidFill>
                  <a:srgbClr val="2F4073"/>
                </a:solidFill>
              </a:rPr>
              <a:t>Permits a common-sense approach to each set of facts</a:t>
            </a:r>
          </a:p>
          <a:p>
            <a:pPr marL="457200" indent="-457200">
              <a:buClr>
                <a:srgbClr val="D4D900"/>
              </a:buClr>
              <a:buFont typeface="Arial" panose="020B0604020202020204" pitchFamily="34" charset="0"/>
              <a:buChar char="•"/>
              <a:defRPr/>
            </a:pPr>
            <a:endParaRPr lang="en-US" sz="2800" dirty="0">
              <a:solidFill>
                <a:srgbClr val="2F4073"/>
              </a:solidFill>
            </a:endParaRPr>
          </a:p>
        </p:txBody>
      </p:sp>
      <p:sp>
        <p:nvSpPr>
          <p:cNvPr id="6" name="Content Placeholder 2">
            <a:extLst>
              <a:ext uri="{FF2B5EF4-FFF2-40B4-BE49-F238E27FC236}">
                <a16:creationId xmlns:a16="http://schemas.microsoft.com/office/drawing/2014/main" id="{DCE9158D-9DB4-46C3-BF8B-4F4D03AE23AC}"/>
              </a:ext>
            </a:extLst>
          </p:cNvPr>
          <p:cNvSpPr txBox="1">
            <a:spLocks/>
          </p:cNvSpPr>
          <p:nvPr/>
        </p:nvSpPr>
        <p:spPr bwMode="auto">
          <a:xfrm>
            <a:off x="6548847" y="1925638"/>
            <a:ext cx="4352925" cy="3881437"/>
          </a:xfrm>
          <a:prstGeom prst="rect">
            <a:avLst/>
          </a:prstGeom>
          <a:noFill/>
          <a:ln>
            <a:noFill/>
          </a:ln>
        </p:spPr>
        <p:txBody>
          <a:bodyPr>
            <a:norm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D4D900"/>
              </a:buClr>
              <a:defRPr/>
            </a:pPr>
            <a:r>
              <a:rPr lang="en-US" sz="2800" u="sng" dirty="0">
                <a:solidFill>
                  <a:srgbClr val="2F4073"/>
                </a:solidFill>
              </a:rPr>
              <a:t>Issues:</a:t>
            </a:r>
          </a:p>
          <a:p>
            <a:pPr marL="457200" indent="-457200">
              <a:buClr>
                <a:srgbClr val="D4D900"/>
              </a:buClr>
              <a:buFont typeface="Arial" panose="020B0604020202020204" pitchFamily="34" charset="0"/>
              <a:buChar char="•"/>
              <a:defRPr/>
            </a:pPr>
            <a:r>
              <a:rPr lang="en-US" sz="2800" dirty="0">
                <a:solidFill>
                  <a:srgbClr val="2F4073"/>
                </a:solidFill>
              </a:rPr>
              <a:t>Number of criticisms</a:t>
            </a:r>
          </a:p>
          <a:p>
            <a:pPr marL="457200" indent="-457200">
              <a:buClr>
                <a:srgbClr val="D4D900"/>
              </a:buClr>
              <a:buFont typeface="Arial" panose="020B0604020202020204" pitchFamily="34" charset="0"/>
              <a:buChar char="•"/>
              <a:defRPr/>
            </a:pPr>
            <a:r>
              <a:rPr lang="en-US" sz="2800" dirty="0">
                <a:solidFill>
                  <a:srgbClr val="2F4073"/>
                </a:solidFill>
              </a:rPr>
              <a:t>Is there really a shared set of agreed standards? </a:t>
            </a:r>
          </a:p>
          <a:p>
            <a:pPr>
              <a:buClr>
                <a:srgbClr val="D4D900"/>
              </a:buClr>
              <a:defRPr/>
            </a:pPr>
            <a:endParaRPr lang="en-US" sz="2800" dirty="0">
              <a:solidFill>
                <a:srgbClr val="2F4073"/>
              </a:solidFill>
            </a:endParaRPr>
          </a:p>
        </p:txBody>
      </p:sp>
      <p:pic>
        <p:nvPicPr>
          <p:cNvPr id="3" name="Recorded Sound">
            <a:hlinkClick r:id="" action="ppaction://media"/>
            <a:extLst>
              <a:ext uri="{FF2B5EF4-FFF2-40B4-BE49-F238E27FC236}">
                <a16:creationId xmlns:a16="http://schemas.microsoft.com/office/drawing/2014/main" id="{14D736CC-E924-4139-A716-7A78CA4E15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11714" y="989965"/>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a:extLst>
              <a:ext uri="{FF2B5EF4-FFF2-40B4-BE49-F238E27FC236}">
                <a16:creationId xmlns:a16="http://schemas.microsoft.com/office/drawing/2014/main" id="{AE2AC717-BCE5-45F4-AFCB-78231648EDA8}"/>
              </a:ext>
            </a:extLst>
          </p:cNvPr>
          <p:cNvSpPr>
            <a:spLocks noGrp="1"/>
          </p:cNvSpPr>
          <p:nvPr>
            <p:ph type="ctrTitle"/>
          </p:nvPr>
        </p:nvSpPr>
        <p:spPr>
          <a:xfrm>
            <a:off x="355600" y="492919"/>
            <a:ext cx="7064103" cy="544512"/>
          </a:xfrm>
        </p:spPr>
        <p:txBody>
          <a:bodyPr>
            <a:noAutofit/>
          </a:bodyPr>
          <a:lstStyle/>
          <a:p>
            <a:pPr>
              <a:defRPr/>
            </a:pPr>
            <a:r>
              <a:rPr lang="en-GB" altLang="en-US" sz="4000" b="1" dirty="0">
                <a:solidFill>
                  <a:srgbClr val="2F4073"/>
                </a:solidFill>
              </a:rPr>
              <a:t>Further study </a:t>
            </a:r>
            <a:r>
              <a:rPr lang="en-GB" altLang="en-US" sz="4000" b="1" dirty="0" smtClean="0">
                <a:solidFill>
                  <a:srgbClr val="2F4073"/>
                </a:solidFill>
              </a:rPr>
              <a:t>1… </a:t>
            </a:r>
            <a:r>
              <a:rPr lang="en-GB" altLang="en-US" sz="4000" b="1" dirty="0">
                <a:solidFill>
                  <a:srgbClr val="2F4073"/>
                </a:solidFill>
              </a:rPr>
              <a:t>scenarios</a:t>
            </a:r>
          </a:p>
        </p:txBody>
      </p:sp>
      <p:sp>
        <p:nvSpPr>
          <p:cNvPr id="16388" name="Content Placeholder 2">
            <a:extLst>
              <a:ext uri="{FF2B5EF4-FFF2-40B4-BE49-F238E27FC236}">
                <a16:creationId xmlns:a16="http://schemas.microsoft.com/office/drawing/2014/main" id="{BBFD64DD-108E-4C38-A681-52A4ED0C9F74}"/>
              </a:ext>
            </a:extLst>
          </p:cNvPr>
          <p:cNvSpPr txBox="1">
            <a:spLocks/>
          </p:cNvSpPr>
          <p:nvPr/>
        </p:nvSpPr>
        <p:spPr bwMode="auto">
          <a:xfrm>
            <a:off x="693738" y="1990725"/>
            <a:ext cx="5307012"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Lato"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Lat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Lat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Lat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Lato"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Lato" pitchFamily="34" charset="0"/>
              </a:defRPr>
            </a:lvl9pPr>
          </a:lstStyle>
          <a:p>
            <a:pPr>
              <a:buClr>
                <a:srgbClr val="D4D900"/>
              </a:buClr>
              <a:buFont typeface="Arial" panose="020B0604020202020204" pitchFamily="34" charset="0"/>
              <a:buNone/>
            </a:pPr>
            <a:endParaRPr lang="en-US" altLang="en-US">
              <a:solidFill>
                <a:srgbClr val="2F4073"/>
              </a:solidFill>
            </a:endParaRPr>
          </a:p>
        </p:txBody>
      </p:sp>
      <p:sp>
        <p:nvSpPr>
          <p:cNvPr id="3" name="TextBox 2">
            <a:extLst>
              <a:ext uri="{FF2B5EF4-FFF2-40B4-BE49-F238E27FC236}">
                <a16:creationId xmlns:a16="http://schemas.microsoft.com/office/drawing/2014/main" id="{E78379CA-D61A-455A-A463-8B1B6647AEFF}"/>
              </a:ext>
            </a:extLst>
          </p:cNvPr>
          <p:cNvSpPr txBox="1"/>
          <p:nvPr/>
        </p:nvSpPr>
        <p:spPr>
          <a:xfrm>
            <a:off x="355600" y="1517606"/>
            <a:ext cx="10733088" cy="4154984"/>
          </a:xfrm>
          <a:prstGeom prst="rect">
            <a:avLst/>
          </a:prstGeom>
          <a:noFill/>
        </p:spPr>
        <p:txBody>
          <a:bodyPr>
            <a:spAutoFit/>
          </a:bodyPr>
          <a:lstStyle/>
          <a:p>
            <a:pPr>
              <a:defRPr/>
            </a:pPr>
            <a:r>
              <a:rPr lang="en-GB" sz="2400" dirty="0">
                <a:solidFill>
                  <a:srgbClr val="2F4073"/>
                </a:solidFill>
              </a:rPr>
              <a:t>In each of the 3 hypothetical scenarios which follow:</a:t>
            </a:r>
            <a:br>
              <a:rPr lang="en-GB" sz="2400" dirty="0">
                <a:solidFill>
                  <a:srgbClr val="2F4073"/>
                </a:solidFill>
              </a:rPr>
            </a:br>
            <a:endParaRPr lang="en-GB" sz="2400" dirty="0">
              <a:solidFill>
                <a:srgbClr val="2F4073"/>
              </a:solidFill>
            </a:endParaRPr>
          </a:p>
          <a:p>
            <a:pPr marL="400050" indent="-400050">
              <a:buFontTx/>
              <a:buAutoNum type="romanLcParenR"/>
              <a:defRPr/>
            </a:pPr>
            <a:r>
              <a:rPr lang="en-GB" sz="2400" dirty="0">
                <a:solidFill>
                  <a:srgbClr val="2F4073"/>
                </a:solidFill>
              </a:rPr>
              <a:t>Decide whether you consider the conduct to be dishonest</a:t>
            </a:r>
            <a:br>
              <a:rPr lang="en-GB" sz="2400" dirty="0">
                <a:solidFill>
                  <a:srgbClr val="2F4073"/>
                </a:solidFill>
              </a:rPr>
            </a:br>
            <a:endParaRPr lang="en-GB" sz="2400" dirty="0">
              <a:solidFill>
                <a:srgbClr val="2F4073"/>
              </a:solidFill>
            </a:endParaRPr>
          </a:p>
          <a:p>
            <a:pPr marL="400050" indent="-400050">
              <a:buFontTx/>
              <a:buAutoNum type="romanLcParenR"/>
              <a:defRPr/>
            </a:pPr>
            <a:r>
              <a:rPr lang="en-GB" sz="2400" dirty="0">
                <a:solidFill>
                  <a:srgbClr val="2F4073"/>
                </a:solidFill>
              </a:rPr>
              <a:t>Then ask as many friends and family the same question. Is there any divergence of opinion?</a:t>
            </a:r>
            <a:br>
              <a:rPr lang="en-GB" sz="2400" dirty="0">
                <a:solidFill>
                  <a:srgbClr val="2F4073"/>
                </a:solidFill>
              </a:rPr>
            </a:br>
            <a:endParaRPr lang="en-GB" sz="2400" dirty="0">
              <a:solidFill>
                <a:srgbClr val="2F4073"/>
              </a:solidFill>
            </a:endParaRPr>
          </a:p>
          <a:p>
            <a:pPr marL="400050" indent="-400050">
              <a:buFontTx/>
              <a:buAutoNum type="romanLcParenR"/>
              <a:defRPr/>
            </a:pPr>
            <a:r>
              <a:rPr lang="en-GB" sz="2400" dirty="0">
                <a:solidFill>
                  <a:srgbClr val="2F4073"/>
                </a:solidFill>
              </a:rPr>
              <a:t>Then look up and read the case or article referred to  - this will be good practice for working out how to look up cases using </a:t>
            </a:r>
            <a:r>
              <a:rPr lang="en-GB" sz="2400" dirty="0">
                <a:solidFill>
                  <a:srgbClr val="2F4073"/>
                </a:solidFill>
                <a:hlinkClick r:id="rId4"/>
              </a:rPr>
              <a:t>www.bailii.org</a:t>
            </a:r>
            <a:r>
              <a:rPr lang="en-GB" sz="2400" dirty="0">
                <a:solidFill>
                  <a:srgbClr val="2F4073"/>
                </a:solidFill>
              </a:rPr>
              <a:t> , how to read a judgement and how to read academic articles. Consider the relevance of the case or article to the scenario</a:t>
            </a:r>
          </a:p>
        </p:txBody>
      </p:sp>
      <p:pic>
        <p:nvPicPr>
          <p:cNvPr id="4" name="Recorded Sound">
            <a:hlinkClick r:id="" action="ppaction://media"/>
            <a:extLst>
              <a:ext uri="{FF2B5EF4-FFF2-40B4-BE49-F238E27FC236}">
                <a16:creationId xmlns:a16="http://schemas.microsoft.com/office/drawing/2014/main" id="{8EC04659-98C4-4213-A63D-75BCD89409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81668" y="492919"/>
            <a:ext cx="406400" cy="40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loud Color 1">
      <a:dk1>
        <a:srgbClr val="3F3F3F"/>
      </a:dk1>
      <a:lt1>
        <a:sysClr val="window" lastClr="FFFFFF"/>
      </a:lt1>
      <a:dk2>
        <a:srgbClr val="3F3F3F"/>
      </a:dk2>
      <a:lt2>
        <a:srgbClr val="FFFFFF"/>
      </a:lt2>
      <a:accent1>
        <a:srgbClr val="FFBC42"/>
      </a:accent1>
      <a:accent2>
        <a:srgbClr val="0496FF"/>
      </a:accent2>
      <a:accent3>
        <a:srgbClr val="006BA6"/>
      </a:accent3>
      <a:accent4>
        <a:srgbClr val="D81159"/>
      </a:accent4>
      <a:accent5>
        <a:srgbClr val="8F2D56"/>
      </a:accent5>
      <a:accent6>
        <a:srgbClr val="06D6A0"/>
      </a:accent6>
      <a:hlink>
        <a:srgbClr val="48A1FA"/>
      </a:hlink>
      <a:folHlink>
        <a:srgbClr val="034A90"/>
      </a:folHlink>
    </a:clrScheme>
    <a:fontScheme name="Cloud Theme Font">
      <a:majorFont>
        <a:latin typeface="Lato Heavy"/>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1044</TotalTime>
  <Words>1430</Words>
  <Application>Microsoft Office PowerPoint</Application>
  <PresentationFormat>Widescreen</PresentationFormat>
  <Paragraphs>132</Paragraphs>
  <Slides>18</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Futura Heavy</vt:lpstr>
      <vt:lpstr>Lato</vt:lpstr>
      <vt:lpstr>Lato Heavy</vt:lpstr>
      <vt:lpstr>Open Sans Light</vt:lpstr>
      <vt:lpstr>Wingdings</vt:lpstr>
      <vt:lpstr>Office Theme</vt:lpstr>
      <vt:lpstr>PowerPoint Presentation</vt:lpstr>
      <vt:lpstr>Why is ‘dishonesty’ a key concept?</vt:lpstr>
      <vt:lpstr>Theft</vt:lpstr>
      <vt:lpstr>Theft</vt:lpstr>
      <vt:lpstr>Theft Act 1968 -  Section 2 (1) </vt:lpstr>
      <vt:lpstr>If section 2 (1) does not apply…. look to the Common law.</vt:lpstr>
      <vt:lpstr> ……..and so to Ivey</vt:lpstr>
      <vt:lpstr>Ivey test for dishonesty… better or worse?</vt:lpstr>
      <vt:lpstr>Further study 1… scenarios</vt:lpstr>
      <vt:lpstr>Scenario #1</vt:lpstr>
      <vt:lpstr>Scenario #2</vt:lpstr>
      <vt:lpstr>Scenario #3</vt:lpstr>
      <vt:lpstr>Further study 2… the other elements of Theft</vt:lpstr>
      <vt:lpstr>Scenario #1 </vt:lpstr>
      <vt:lpstr>Scenario #2 </vt:lpstr>
      <vt:lpstr>Scenario #3 </vt:lpstr>
      <vt:lpstr>Some additional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 Melissa</dc:creator>
  <cp:lastModifiedBy>Richards Dean.</cp:lastModifiedBy>
  <cp:revision>161</cp:revision>
  <dcterms:created xsi:type="dcterms:W3CDTF">2019-01-14T09:33:35Z</dcterms:created>
  <dcterms:modified xsi:type="dcterms:W3CDTF">2020-04-24T12:12:41Z</dcterms:modified>
</cp:coreProperties>
</file>