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71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7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24" autoAdjust="0"/>
  </p:normalViewPr>
  <p:slideViewPr>
    <p:cSldViewPr>
      <p:cViewPr varScale="1">
        <p:scale>
          <a:sx n="50" d="100"/>
          <a:sy n="50" d="100"/>
        </p:scale>
        <p:origin x="17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3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62A67-870A-4464-A541-9F6708290651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03C41-B673-44A5-9CD9-D4C49A1B3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5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9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1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Universities need to develop holistic support for complex needs of mental health, substance misuse issues, stable accommodation &amp; relational insecurities common.</a:t>
            </a:r>
          </a:p>
          <a:p>
            <a:r>
              <a:rPr lang="en-GB" sz="1200" dirty="0"/>
              <a:t>Prison Education can be the hook for change so university-prison partnerships at HE is needed with;</a:t>
            </a:r>
          </a:p>
          <a:p>
            <a:r>
              <a:rPr lang="en-GB" sz="1200" dirty="0"/>
              <a:t>HE partnership with community organisations already supporting such communities to better support desistance</a:t>
            </a:r>
          </a:p>
          <a:p>
            <a:r>
              <a:rPr lang="en-GB" sz="1200" dirty="0"/>
              <a:t>Specific education &amp; training for HE practitioners involved in such projects including teaching &amp; support services </a:t>
            </a:r>
          </a:p>
          <a:p>
            <a:r>
              <a:rPr lang="en-GB" sz="1200" dirty="0"/>
              <a:t>Introductory &amp; free taster sessions and programmes to create a hook for change and break down stigma of University</a:t>
            </a:r>
          </a:p>
          <a:p>
            <a:r>
              <a:rPr lang="en-GB" sz="1200" dirty="0"/>
              <a:t>Ultimately HE needs to create an environment that is accessible, supportive, safe, secure, trusted &amp; familiar</a:t>
            </a:r>
          </a:p>
          <a:p>
            <a:r>
              <a:rPr lang="en-GB" sz="1200" dirty="0"/>
              <a:t>Recovery capital (Cloud &amp; </a:t>
            </a:r>
            <a:r>
              <a:rPr lang="en-GB" sz="1200" dirty="0" err="1"/>
              <a:t>Granfield</a:t>
            </a:r>
            <a:r>
              <a:rPr lang="en-GB" sz="1200" dirty="0"/>
              <a:t>, 2009) &amp; mutual recognition &amp; respect of the individual, the citizen, civil society, and the state (McNeill, 2018, 2019) = long term Desistance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9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Education &amp; especially HE has been seen to</a:t>
            </a:r>
            <a:r>
              <a:rPr lang="en-GB" baseline="0" dirty="0"/>
              <a:t> increase positive life outcomes and D from crime – So HE is aspirational like home, health, family, employment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Key to D seems to be the creation and maintenance of new social identities and new social networks “interdependent systems of obligation and restraint” which lead to development of a non-criminal self-identity – father, mother, partner, employee, friend or is this case fellow students (</a:t>
            </a:r>
            <a:r>
              <a:rPr lang="en-GB" baseline="0" dirty="0" err="1"/>
              <a:t>Abeling</a:t>
            </a:r>
            <a:r>
              <a:rPr lang="en-GB" baseline="0" dirty="0"/>
              <a:t>-judge, 2016:1240)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HE and D is still quite under-researched in prison settings and especially so outside prison environments with previous offenders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Widening Access &amp; Neo-Liberalist university and money model versus part time multi </a:t>
            </a:r>
            <a:r>
              <a:rPr lang="en-GB" baseline="0" dirty="0" err="1"/>
              <a:t>barriered</a:t>
            </a:r>
            <a:r>
              <a:rPr lang="en-GB" baseline="0" dirty="0"/>
              <a:t> adult learners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We decided to explore some of these under-researched areas within Swansea locality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3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Debbie</a:t>
            </a:r>
          </a:p>
          <a:p>
            <a:r>
              <a:rPr lang="en-GB" dirty="0"/>
              <a:t>So what approach did we take to the design of the project?</a:t>
            </a:r>
          </a:p>
          <a:p>
            <a:endParaRPr lang="en-GB" dirty="0"/>
          </a:p>
          <a:p>
            <a:r>
              <a:rPr lang="en-GB" dirty="0"/>
              <a:t>We are both committed to the ideology of Participatory non oppressive methods of inquiry</a:t>
            </a:r>
            <a:r>
              <a:rPr lang="en-GB" baseline="0" dirty="0"/>
              <a:t> so we opted for a model that facilitated buy in from many different stakeholders. </a:t>
            </a:r>
          </a:p>
          <a:p>
            <a:endParaRPr lang="en-GB" baseline="0" dirty="0"/>
          </a:p>
          <a:p>
            <a:r>
              <a:rPr lang="en-GB" baseline="0" dirty="0"/>
              <a:t>We partnered with a third sector organisation Include who deliver community interventions for those at risk of offending re/offending, we have been working with PET and Swansea Prison and also with a local FE College </a:t>
            </a:r>
          </a:p>
          <a:p>
            <a:endParaRPr lang="en-GB" baseline="0" dirty="0"/>
          </a:p>
          <a:p>
            <a:r>
              <a:rPr lang="en-GB" baseline="0" dirty="0"/>
              <a:t>And we wanted to create something that moved beyond the spoken or written word so we employed a Pictorial Narrative Analyst and we are going to share some of the initial findings of that with you today </a:t>
            </a:r>
          </a:p>
          <a:p>
            <a:endParaRPr lang="en-GB" baseline="0" dirty="0"/>
          </a:p>
          <a:p>
            <a:r>
              <a:rPr lang="en-GB" baseline="0" dirty="0"/>
              <a:t>So we had several phases</a:t>
            </a:r>
          </a:p>
          <a:p>
            <a:r>
              <a:rPr lang="en-GB" baseline="0" dirty="0"/>
              <a:t>Focus group</a:t>
            </a:r>
          </a:p>
          <a:p>
            <a:r>
              <a:rPr lang="en-GB" baseline="0" dirty="0"/>
              <a:t>Short Survey </a:t>
            </a:r>
          </a:p>
          <a:p>
            <a:r>
              <a:rPr lang="en-GB" baseline="0" dirty="0"/>
              <a:t>Focus group with stakeholders </a:t>
            </a:r>
          </a:p>
          <a:p>
            <a:r>
              <a:rPr lang="en-GB" baseline="0" dirty="0"/>
              <a:t>Going to discuss the first phase today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5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Debbie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9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4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</a:t>
            </a:r>
            <a:r>
              <a:rPr lang="en-GB" baseline="0" dirty="0"/>
              <a:t> supports Evans et al (2017) findings that the Neo-Liberalist Uni excludes adult learners from marginalised backgrounds and although all have a widening access agenda or discourse this positive message is lost and does not reach older widening access populations.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3C41-B673-44A5-9CD9-D4C49A1B3D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6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4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9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6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8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5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2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3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8CD01-6973-456C-BDE0-2D548DF7F6A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47A4-0D58-4047-8BEC-502112413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borah.A.Jones@Swansea.ac.uk" TargetMode="External"/><Relationship Id="rId4" Type="http://schemas.openxmlformats.org/officeDocument/2006/relationships/hyperlink" Target="mailto:HigherPlainResearchEducation@gmail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rc.ukri.org/news-events-and-publications/news/news-items/making-rehabilitation-work-for-ex-prisoners/" TargetMode="External"/><Relationship Id="rId2" Type="http://schemas.openxmlformats.org/officeDocument/2006/relationships/hyperlink" Target="http://eprints.gla.ac.uk/159625/7/1596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guardian.com/higher-education-network/2017/aug/16/to-be-truly-inclusive-universities-must-help-prisoners-feel-they-belo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clude-uk.com/who-we-ar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083296"/>
            <a:ext cx="8928992" cy="553616"/>
          </a:xfrm>
        </p:spPr>
        <p:txBody>
          <a:bodyPr>
            <a:noAutofit/>
          </a:bodyPr>
          <a:lstStyle/>
          <a:p>
            <a:r>
              <a:rPr lang="en-GB" sz="3800" b="1" dirty="0"/>
              <a:t>Conversations: Community, Higher Education &amp; Desistance 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55361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Debbie Jones &amp; Mark Jones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835"/>
            <a:ext cx="9144000" cy="68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443"/>
            <a:ext cx="1872208" cy="1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1599990"/>
          </a:xfrm>
          <a:prstGeom prst="rect">
            <a:avLst/>
          </a:prstGeom>
        </p:spPr>
      </p:pic>
      <p:pic>
        <p:nvPicPr>
          <p:cNvPr id="1026" name="Picture 2" descr="C:\Users\HNJonesMAC\Documents\Mark Documents\Beyonce Smurf &amp; Fish Bow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41906"/>
            <a:ext cx="4716524" cy="26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n-GB" dirty="0"/>
              <a:t>Access &amp; Possibilities of 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96" y="4039781"/>
            <a:ext cx="8291264" cy="2701587"/>
          </a:xfrm>
        </p:spPr>
        <p:txBody>
          <a:bodyPr>
            <a:normAutofit/>
          </a:bodyPr>
          <a:lstStyle/>
          <a:p>
            <a:r>
              <a:rPr lang="en-GB" sz="2800" dirty="0"/>
              <a:t>Opens doors for future – “prepare for work”</a:t>
            </a:r>
          </a:p>
          <a:p>
            <a:r>
              <a:rPr lang="en-GB" sz="2800" dirty="0"/>
              <a:t>Builds confidence &amp; skills “I’d have more confidence”</a:t>
            </a:r>
          </a:p>
          <a:p>
            <a:r>
              <a:rPr lang="en-GB" sz="2800" dirty="0"/>
              <a:t>Social and Health element – “Be less lonely”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Access, support, funding, small groups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96519"/>
            <a:ext cx="64674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1711" y="1236745"/>
            <a:ext cx="122413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235" y="1097911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61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850106"/>
          </a:xfrm>
        </p:spPr>
        <p:txBody>
          <a:bodyPr>
            <a:normAutofit/>
          </a:bodyPr>
          <a:lstStyle/>
          <a:p>
            <a:r>
              <a:rPr lang="en-GB" dirty="0"/>
              <a:t>Starting the Conversation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/>
          </a:bodyPr>
          <a:lstStyle/>
          <a:p>
            <a:r>
              <a:rPr lang="en-GB" dirty="0"/>
              <a:t>Universities need to develop holistic support for complex needs </a:t>
            </a:r>
          </a:p>
          <a:p>
            <a:r>
              <a:rPr lang="en-GB" dirty="0"/>
              <a:t>University-prison partnership within widening access </a:t>
            </a:r>
          </a:p>
          <a:p>
            <a:r>
              <a:rPr lang="en-GB" dirty="0"/>
              <a:t>Development of HE partnership with community organisations</a:t>
            </a:r>
          </a:p>
          <a:p>
            <a:r>
              <a:rPr lang="en-GB" dirty="0"/>
              <a:t>Specific education &amp; training for HE staff</a:t>
            </a:r>
          </a:p>
          <a:p>
            <a:r>
              <a:rPr lang="en-GB" dirty="0"/>
              <a:t>Introductory &amp; free taster sessions and programmes</a:t>
            </a:r>
          </a:p>
          <a:p>
            <a:r>
              <a:rPr lang="en-GB" dirty="0"/>
              <a:t>Cultural change in HE environment</a:t>
            </a:r>
          </a:p>
          <a:p>
            <a:endParaRPr lang="en-GB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645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07963"/>
            <a:ext cx="3968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07963"/>
            <a:ext cx="43783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0" y="4919008"/>
            <a:ext cx="8961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Mark Jones </a:t>
            </a:r>
            <a:r>
              <a:rPr lang="en-GB" altLang="en-US" sz="2400" dirty="0">
                <a:latin typeface="Arial" panose="020B0604020202020204" pitchFamily="34" charset="0"/>
                <a:hlinkClick r:id="rId4"/>
              </a:rPr>
              <a:t>HigherPlainResearchEducation@gmail.com</a:t>
            </a:r>
            <a:r>
              <a:rPr lang="en-GB" altLang="en-US" sz="24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Debbie Jones </a:t>
            </a:r>
            <a:r>
              <a:rPr lang="en-GB" altLang="en-US" sz="2400" dirty="0">
                <a:latin typeface="Arial" panose="020B0604020202020204" pitchFamily="34" charset="0"/>
                <a:hlinkClick r:id="rId5"/>
              </a:rPr>
              <a:t>Deborah.A.Jones@Swansea.ac.uk</a:t>
            </a:r>
            <a:r>
              <a:rPr lang="en-GB" altLang="en-US" sz="24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5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19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err="1"/>
              <a:t>Abeling</a:t>
            </a:r>
            <a:r>
              <a:rPr lang="en-GB" sz="2000" dirty="0"/>
              <a:t>-Judge, D. (2016). Different Social Influences and Desistance From Crime. Criminal Justice and </a:t>
            </a:r>
            <a:r>
              <a:rPr lang="en-GB" sz="2000" dirty="0" err="1"/>
              <a:t>Behavior</a:t>
            </a:r>
            <a:r>
              <a:rPr lang="en-GB" sz="2000" dirty="0"/>
              <a:t>, 43(9), 1225-1241.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Cloud, W. and </a:t>
            </a:r>
            <a:r>
              <a:rPr lang="en-GB" sz="2000" dirty="0" err="1"/>
              <a:t>Granfield</a:t>
            </a:r>
            <a:r>
              <a:rPr lang="en-GB" sz="2000" dirty="0"/>
              <a:t>, W. (2009) Conceptualising recovery capital: Expansion of a theoretical construct, Substance Use and Misuse, 42, 12/13, 1971-1986.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Evans, C., Rees, G., Taylor, C., &amp; Wright, C. (2019). ‘Widening Access’ to higher education: The reproduction of university hierarchies through policy enactment. Journal of Education Policy, 34(1), 101-116.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Giordano, P., </a:t>
            </a:r>
            <a:r>
              <a:rPr lang="en-GB" sz="2000" dirty="0" err="1"/>
              <a:t>Cernkovich</a:t>
            </a:r>
            <a:r>
              <a:rPr lang="en-GB" sz="2000" dirty="0"/>
              <a:t>, S., &amp; Rudolph, J. (2002). Gender, Crime, and Desistance: Toward a Theory of Cognitive Transformation 1. American Journal of Sociology, 107(4), 990-1064.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Lapum</a:t>
            </a:r>
            <a:r>
              <a:rPr lang="en-GB" sz="2000" dirty="0"/>
              <a:t>, J., Liu, L., Hume, S., Wang, S., Nguyen, B., Harding, K., . . . Megan Nguyen, L. (2015). Pictorial Narrative Mapping as a Qualitative Analytic Technique. International Journal Of Qualitative Methods, 14(5), International Journal Of Qualitative Methods, 2015 Dec, Vol.14.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35754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/>
              <a:t>McNeill, F. (2018) Rehabilitation, Corrections and Society. Retrieved July 01, 2019, from  </a:t>
            </a:r>
            <a:r>
              <a:rPr lang="en-GB" sz="2200" dirty="0">
                <a:hlinkClick r:id="rId2"/>
              </a:rPr>
              <a:t>http://eprints.gla.ac.uk/159625/7/159625.pdf</a:t>
            </a: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McNeill, F. (2019). Making Rehabilitation Work for Ex-prisoners. Retrieved June 03, 2019, from </a:t>
            </a:r>
            <a:r>
              <a:rPr lang="en-GB" sz="2200" dirty="0">
                <a:hlinkClick r:id="rId3"/>
              </a:rPr>
              <a:t>https://esrc.ukri.org/news-events-and-publications/news/news-items/making-rehabilitation-work-for-ex-prisoners/</a:t>
            </a:r>
            <a:r>
              <a:rPr lang="en-GB" sz="2200" dirty="0"/>
              <a:t> 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Nugent, B., and Schinkel, M. (2016), The Pains of Desistance. Criminology and Criminal Justice, 16(5) 568-584.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PET (2017). To be truly inclusive, universities must help prisoners feel they belong. Available at: </a:t>
            </a:r>
            <a:r>
              <a:rPr lang="en-GB" sz="2200" dirty="0">
                <a:hlinkClick r:id="rId4"/>
              </a:rPr>
              <a:t>https://www.theguardian.com/higher-education-network/2017/aug/16/to-be-truly-inclusive-universities-must-help-prisoners-feel-they-belong</a:t>
            </a:r>
            <a:r>
              <a:rPr lang="en-GB" sz="2200" dirty="0"/>
              <a:t> 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 err="1"/>
              <a:t>Runell</a:t>
            </a:r>
            <a:r>
              <a:rPr lang="en-GB" sz="2200" dirty="0"/>
              <a:t>, L. (2017). Identifying Desistance Pathways in a Higher Education Program for Formerly Incarcerated Individuals. International Journal of Offender Therapy and Comparative Criminology, 61(8), 894-918.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Weaver, B., &amp; McNeill, F. (2015). Lifelines: Desistance, Social Relations, and Reciprocity. Criminal Justice and </a:t>
            </a:r>
            <a:r>
              <a:rPr lang="en-GB" sz="2200" dirty="0" err="1"/>
              <a:t>Behavior</a:t>
            </a:r>
            <a:r>
              <a:rPr lang="en-GB" sz="2200" dirty="0"/>
              <a:t>, 42(1), 95-107.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734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GB" dirty="0"/>
              <a:t>Setting the Scene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Autofit/>
          </a:bodyPr>
          <a:lstStyle/>
          <a:p>
            <a:r>
              <a:rPr lang="en-GB" sz="2400" dirty="0"/>
              <a:t>Desistance – marriage, family, employment, health, &amp; education</a:t>
            </a:r>
          </a:p>
          <a:p>
            <a:endParaRPr lang="en-GB" sz="2400" dirty="0"/>
          </a:p>
          <a:p>
            <a:r>
              <a:rPr lang="en-GB" sz="2400" dirty="0"/>
              <a:t>‘Bridging social capital’ (Weaver &amp; McNeill, 2015: 101)</a:t>
            </a:r>
          </a:p>
          <a:p>
            <a:r>
              <a:rPr lang="en-GB" sz="2400" dirty="0"/>
              <a:t>A replacement self / non-criminal identity (Giordano et al, 2002 &amp; </a:t>
            </a:r>
            <a:r>
              <a:rPr lang="en-GB" sz="2400" dirty="0" err="1"/>
              <a:t>Abeling</a:t>
            </a:r>
            <a:r>
              <a:rPr lang="en-GB" sz="2400" dirty="0"/>
              <a:t>-Judge, 2016)</a:t>
            </a:r>
          </a:p>
          <a:p>
            <a:r>
              <a:rPr lang="en-GB" sz="2400" dirty="0"/>
              <a:t>Hook for change (Runnel, 2017)</a:t>
            </a:r>
          </a:p>
          <a:p>
            <a:r>
              <a:rPr lang="en-GB" sz="2400" dirty="0"/>
              <a:t>The pains of desistance (Nugent and Schinkel, 2016)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HE &amp; D still under-researched especially within community development setting</a:t>
            </a:r>
          </a:p>
          <a:p>
            <a:r>
              <a:rPr lang="en-GB" sz="2400" dirty="0"/>
              <a:t>Widening Access and the Neo-Liberalist University (Evans et al, 2017)</a:t>
            </a:r>
          </a:p>
          <a:p>
            <a:r>
              <a:rPr lang="en-GB" sz="2400" dirty="0"/>
              <a:t>PET (2017) HE sector could do more to support belonging</a:t>
            </a:r>
          </a:p>
        </p:txBody>
      </p:sp>
    </p:spTree>
    <p:extLst>
      <p:ext uri="{BB962C8B-B14F-4D97-AF65-F5344CB8AC3E}">
        <p14:creationId xmlns:p14="http://schemas.microsoft.com/office/powerpoint/2010/main" val="66187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n-GB" dirty="0"/>
              <a:t>Aims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5446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Explore whether higher education is viewed as a ‘hook for change’ by adults outside of the prison environment. </a:t>
            </a:r>
          </a:p>
          <a:p>
            <a:r>
              <a:rPr lang="en-GB" dirty="0"/>
              <a:t>Does HE have potential to raise aspirations &amp; support desistance and new identities. 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are the aspirations to study within HE?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barriers/problems/challenges do this group envisage in engaging with HE?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support would this group need to engage with HE?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might HE support desistance from offending?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67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778098"/>
          </a:xfrm>
        </p:spPr>
        <p:txBody>
          <a:bodyPr/>
          <a:lstStyle/>
          <a:p>
            <a:r>
              <a:rPr lang="en-GB" dirty="0"/>
              <a:t>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AOP approach &amp; Research ‘with’ and not on</a:t>
            </a:r>
          </a:p>
          <a:p>
            <a:r>
              <a:rPr lang="en-GB" dirty="0"/>
              <a:t>Multiple Stakeholders </a:t>
            </a:r>
          </a:p>
          <a:p>
            <a:pPr lvl="1"/>
            <a:r>
              <a:rPr lang="en-GB" dirty="0"/>
              <a:t>Include </a:t>
            </a:r>
            <a:r>
              <a:rPr lang="en-GB" dirty="0">
                <a:hlinkClick r:id="rId3"/>
              </a:rPr>
              <a:t>http://include-uk.com/who-we-are/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Prison Education Trust</a:t>
            </a:r>
          </a:p>
          <a:p>
            <a:pPr lvl="1"/>
            <a:r>
              <a:rPr lang="en-GB" dirty="0"/>
              <a:t>Prison staff</a:t>
            </a:r>
          </a:p>
          <a:p>
            <a:pPr lvl="1"/>
            <a:r>
              <a:rPr lang="en-GB" dirty="0"/>
              <a:t>Local FE College</a:t>
            </a:r>
          </a:p>
          <a:p>
            <a:endParaRPr lang="en-GB" dirty="0"/>
          </a:p>
          <a:p>
            <a:r>
              <a:rPr lang="en-GB" dirty="0"/>
              <a:t>Pictorial Narrative Mapping &amp; Analysis (</a:t>
            </a:r>
            <a:r>
              <a:rPr lang="en-GB" dirty="0" err="1"/>
              <a:t>Lapum</a:t>
            </a:r>
            <a:r>
              <a:rPr lang="en-GB" dirty="0"/>
              <a:t> et al., 2015) </a:t>
            </a:r>
          </a:p>
          <a:p>
            <a:endParaRPr lang="en-GB" dirty="0"/>
          </a:p>
          <a:p>
            <a:r>
              <a:rPr lang="en-GB" dirty="0"/>
              <a:t>Focus group, short survey and stakeholder focus group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37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GB" dirty="0"/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16 participants</a:t>
            </a:r>
          </a:p>
          <a:p>
            <a:r>
              <a:rPr lang="en-GB" dirty="0"/>
              <a:t>3 women – one male to female transgender person</a:t>
            </a:r>
          </a:p>
          <a:p>
            <a:r>
              <a:rPr lang="en-GB" dirty="0"/>
              <a:t>13 males – one female to male transgender person</a:t>
            </a:r>
          </a:p>
          <a:p>
            <a:r>
              <a:rPr lang="en-GB" dirty="0"/>
              <a:t>All white aged early 20’s to 60’s</a:t>
            </a:r>
          </a:p>
          <a:p>
            <a:r>
              <a:rPr lang="en-GB" dirty="0"/>
              <a:t>All lived in Swansea locality</a:t>
            </a:r>
          </a:p>
          <a:p>
            <a:r>
              <a:rPr lang="en-GB" dirty="0"/>
              <a:t>All had a criminal conviction</a:t>
            </a:r>
          </a:p>
          <a:p>
            <a:r>
              <a:rPr lang="en-GB" dirty="0"/>
              <a:t>Majority had served custodial sentences</a:t>
            </a:r>
          </a:p>
          <a:p>
            <a:r>
              <a:rPr lang="en-GB" dirty="0"/>
              <a:t>Convictions were for drink driving, assault, drug use</a:t>
            </a:r>
          </a:p>
          <a:p>
            <a:r>
              <a:rPr lang="en-GB" dirty="0"/>
              <a:t>12 males had substance use issues</a:t>
            </a:r>
          </a:p>
          <a:p>
            <a:r>
              <a:rPr lang="en-GB" dirty="0"/>
              <a:t>Most experienced significant childhood &amp; adolescent trauma</a:t>
            </a:r>
          </a:p>
          <a:p>
            <a:r>
              <a:rPr lang="en-GB" dirty="0"/>
              <a:t>All reported mental health ranging from anxiety to atypical personality </a:t>
            </a:r>
          </a:p>
          <a:p>
            <a:r>
              <a:rPr lang="en-GB" dirty="0"/>
              <a:t>3 had experience of HE (2M &amp; 1F)</a:t>
            </a:r>
          </a:p>
        </p:txBody>
      </p:sp>
    </p:spTree>
    <p:extLst>
      <p:ext uri="{BB962C8B-B14F-4D97-AF65-F5344CB8AC3E}">
        <p14:creationId xmlns:p14="http://schemas.microsoft.com/office/powerpoint/2010/main" val="10357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Aspirations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/>
              <a:t>Home</a:t>
            </a:r>
          </a:p>
          <a:p>
            <a:r>
              <a:rPr lang="en-GB" dirty="0"/>
              <a:t>Family &amp; Friends</a:t>
            </a:r>
          </a:p>
          <a:p>
            <a:r>
              <a:rPr lang="en-GB" dirty="0"/>
              <a:t>Career / Employment</a:t>
            </a:r>
          </a:p>
          <a:p>
            <a:r>
              <a:rPr lang="en-GB" dirty="0"/>
              <a:t>Health &amp; Well-Being</a:t>
            </a:r>
          </a:p>
          <a:p>
            <a:endParaRPr lang="en-GB" dirty="0"/>
          </a:p>
          <a:p>
            <a:r>
              <a:rPr lang="en-GB" dirty="0"/>
              <a:t>Security &amp; Future</a:t>
            </a:r>
          </a:p>
          <a:p>
            <a:pPr marL="0" indent="0">
              <a:buNone/>
            </a:pPr>
            <a:r>
              <a:rPr lang="en-GB" dirty="0"/>
              <a:t>“I just want to survive”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5718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30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to Aspiration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3566939"/>
          </a:xfrm>
        </p:spPr>
        <p:txBody>
          <a:bodyPr>
            <a:normAutofit/>
          </a:bodyPr>
          <a:lstStyle/>
          <a:p>
            <a:r>
              <a:rPr lang="en-GB" dirty="0"/>
              <a:t>Money</a:t>
            </a:r>
          </a:p>
          <a:p>
            <a:r>
              <a:rPr lang="en-GB" dirty="0"/>
              <a:t>Crime Identity</a:t>
            </a:r>
          </a:p>
          <a:p>
            <a:r>
              <a:rPr lang="en-GB" dirty="0"/>
              <a:t>Mental Health</a:t>
            </a:r>
          </a:p>
          <a:p>
            <a:r>
              <a:rPr lang="en-GB" dirty="0"/>
              <a:t>Travel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‘The System’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5243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8344" y="4243809"/>
            <a:ext cx="10801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797152"/>
            <a:ext cx="10801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80217" y="4077072"/>
            <a:ext cx="10801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7929" y="5517232"/>
            <a:ext cx="848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“They don’t want people on courses with problems”</a:t>
            </a:r>
          </a:p>
        </p:txBody>
      </p:sp>
    </p:spTree>
    <p:extLst>
      <p:ext uri="{BB962C8B-B14F-4D97-AF65-F5344CB8AC3E}">
        <p14:creationId xmlns:p14="http://schemas.microsoft.com/office/powerpoint/2010/main" val="418658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/>
          <a:lstStyle/>
          <a:p>
            <a:r>
              <a:rPr lang="en-GB" dirty="0"/>
              <a:t>Educational Experiences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8" y="1196752"/>
            <a:ext cx="67341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2454422"/>
            <a:ext cx="115212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58474" y="1878384"/>
            <a:ext cx="11535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8858" y="4171337"/>
            <a:ext cx="486125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Bullying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Trauma</a:t>
            </a:r>
          </a:p>
          <a:p>
            <a:r>
              <a:rPr lang="en-GB" sz="3200" dirty="0"/>
              <a:t>“Not the right time for me”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718858" y="6165304"/>
            <a:ext cx="7741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Prison Education starting point for many</a:t>
            </a:r>
          </a:p>
        </p:txBody>
      </p:sp>
    </p:spTree>
    <p:extLst>
      <p:ext uri="{BB962C8B-B14F-4D97-AF65-F5344CB8AC3E}">
        <p14:creationId xmlns:p14="http://schemas.microsoft.com/office/powerpoint/2010/main" val="82124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61" y="159331"/>
            <a:ext cx="4834880" cy="803336"/>
          </a:xfrm>
        </p:spPr>
        <p:txBody>
          <a:bodyPr/>
          <a:lstStyle/>
          <a:p>
            <a:r>
              <a:rPr lang="en-GB" dirty="0"/>
              <a:t>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8" y="1099197"/>
            <a:ext cx="4762872" cy="4706068"/>
          </a:xfrm>
        </p:spPr>
        <p:txBody>
          <a:bodyPr>
            <a:normAutofit/>
          </a:bodyPr>
          <a:lstStyle/>
          <a:p>
            <a:r>
              <a:rPr lang="en-GB" dirty="0"/>
              <a:t>Suspicion &amp; Mistrust</a:t>
            </a:r>
          </a:p>
          <a:p>
            <a:r>
              <a:rPr lang="en-GB" dirty="0"/>
              <a:t>Intimidating</a:t>
            </a:r>
          </a:p>
          <a:p>
            <a:r>
              <a:rPr lang="en-GB" dirty="0"/>
              <a:t>Stigma</a:t>
            </a:r>
          </a:p>
          <a:p>
            <a:r>
              <a:rPr lang="en-GB" dirty="0"/>
              <a:t>Not flexible</a:t>
            </a:r>
          </a:p>
          <a:p>
            <a:pPr marL="0" indent="0">
              <a:buNone/>
            </a:pPr>
            <a:r>
              <a:rPr lang="en-GB" dirty="0"/>
              <a:t>“Won’t get me a job”</a:t>
            </a:r>
          </a:p>
          <a:p>
            <a:pPr marL="0" indent="0">
              <a:buNone/>
            </a:pPr>
            <a:r>
              <a:rPr lang="en-GB" dirty="0"/>
              <a:t>“Only after the money”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BUT…..Would love to go!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26574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469099"/>
            <a:ext cx="108012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76673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93335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9758180">
            <a:off x="5608800" y="719935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67422" y="1117665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3994371">
            <a:off x="4836924" y="4890087"/>
            <a:ext cx="132301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8072" y="5894755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900" dirty="0"/>
              <a:t>“When I walk across campus I hold my head up </a:t>
            </a:r>
            <a:r>
              <a:rPr lang="en-GB" sz="2900" dirty="0" err="1"/>
              <a:t>high..it</a:t>
            </a:r>
            <a:r>
              <a:rPr lang="en-GB" sz="2900" dirty="0"/>
              <a:t> feels a good place.”</a:t>
            </a:r>
          </a:p>
        </p:txBody>
      </p:sp>
    </p:spTree>
    <p:extLst>
      <p:ext uri="{BB962C8B-B14F-4D97-AF65-F5344CB8AC3E}">
        <p14:creationId xmlns:p14="http://schemas.microsoft.com/office/powerpoint/2010/main" val="360222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1431</Words>
  <Application>Microsoft Office PowerPoint</Application>
  <PresentationFormat>On-screen Show (4:3)</PresentationFormat>
  <Paragraphs>191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Conversations: Community, Higher Education &amp; Desistance  </vt:lpstr>
      <vt:lpstr>Setting the Scene</vt:lpstr>
      <vt:lpstr>Aims &amp; Questions</vt:lpstr>
      <vt:lpstr>Research Design</vt:lpstr>
      <vt:lpstr>Demographics</vt:lpstr>
      <vt:lpstr>Aspirations</vt:lpstr>
      <vt:lpstr>Barriers to Aspiration</vt:lpstr>
      <vt:lpstr>Educational Experiences</vt:lpstr>
      <vt:lpstr>University</vt:lpstr>
      <vt:lpstr>Access &amp; Possibilities of HE</vt:lpstr>
      <vt:lpstr>Starting the Conversation  </vt:lpstr>
      <vt:lpstr>PowerPoint Presentation</vt:lpstr>
      <vt:lpstr>References</vt:lpstr>
      <vt:lpstr>PowerPoint Presentation</vt:lpstr>
    </vt:vector>
  </TitlesOfParts>
  <Company>Swansea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M.A.C.</dc:creator>
  <cp:lastModifiedBy>Jones Deborah.A.</cp:lastModifiedBy>
  <cp:revision>34</cp:revision>
  <dcterms:created xsi:type="dcterms:W3CDTF">2019-06-28T08:59:38Z</dcterms:created>
  <dcterms:modified xsi:type="dcterms:W3CDTF">2021-03-09T15:26:36Z</dcterms:modified>
</cp:coreProperties>
</file>